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notesMasterIdLst>
    <p:notesMasterId r:id="rId20"/>
  </p:notesMasterIdLst>
  <p:sldSz cx="14630400" cy="8229600"/>
  <p:notesSz cx="8229600" cy="14630400"/>
  <p:embeddedFontLst>
    <p:embeddedFont>
      <p:font typeface="Petrona"/>
      <p:regular r:id="rId25"/>
    </p:embeddedFont>
    <p:embeddedFont>
      <p:font typeface="Petrona"/>
      <p:regular r:id="rId26"/>
    </p:embeddedFont>
    <p:embeddedFont>
      <p:font typeface="Petrona"/>
      <p:regular r:id="rId27"/>
    </p:embeddedFont>
    <p:embeddedFont>
      <p:font typeface="Petrona"/>
      <p:regular r:id="rId28"/>
    </p:embeddedFont>
    <p:embeddedFont>
      <p:font typeface="Inter"/>
      <p:regular r:id="rId29"/>
    </p:embeddedFont>
    <p:embeddedFont>
      <p:font typeface="Inter"/>
      <p:regular r:id="rId30"/>
    </p:embeddedFont>
    <p:embeddedFont>
      <p:font typeface="Inter"/>
      <p:regular r:id="rId31"/>
    </p:embeddedFont>
    <p:embeddedFont>
      <p:font typeface="Inter"/>
      <p:regular r:id="rId3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25" Type="http://schemas.openxmlformats.org/officeDocument/2006/relationships/font" Target="fonts/font1.fntdata"/><Relationship Id="rId26" Type="http://schemas.openxmlformats.org/officeDocument/2006/relationships/font" Target="fonts/font2.fntdata"/><Relationship Id="rId27" Type="http://schemas.openxmlformats.org/officeDocument/2006/relationships/font" Target="fonts/font3.fntdata"/><Relationship Id="rId28" Type="http://schemas.openxmlformats.org/officeDocument/2006/relationships/font" Target="fonts/font4.fntdata"/><Relationship Id="rId29" Type="http://schemas.openxmlformats.org/officeDocument/2006/relationships/font" Target="fonts/font5.fntdata"/><Relationship Id="rId30" Type="http://schemas.openxmlformats.org/officeDocument/2006/relationships/font" Target="fonts/font6.fntdata"/><Relationship Id="rId31" Type="http://schemas.openxmlformats.org/officeDocument/2006/relationships/font" Target="fonts/font7.fntdata"/><Relationship Id="rId32" Type="http://schemas.openxmlformats.org/officeDocument/2006/relationships/font" Target="fonts/font8.fntdata"/></Relationships>
</file>

<file path=ppt/media/>
</file>

<file path=ppt/media/image-1-1.png>
</file>

<file path=ppt/media/image-1-2.png>
</file>

<file path=ppt/media/image-10-1.png>
</file>

<file path=ppt/media/image-10-2.png>
</file>

<file path=ppt/media/image-10-3.png>
</file>

<file path=ppt/media/image-10-4.png>
</file>

<file path=ppt/media/image-10-5.png>
</file>

<file path=ppt/media/image-10-6.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019-1.png>
</file>

<file path=ppt/media/image-12-1.png>
</file>

<file path=ppt/media/image-13-1.png>
</file>

<file path=ppt/media/image-14-1.png>
</file>

<file path=ppt/media/image-15-1.png>
</file>

<file path=ppt/media/image-16-1.png>
</file>

<file path=ppt/media/image-4-1.png>
</file>

<file path=ppt/media/image-5-1.png>
</file>

<file path=ppt/media/image-5-2.png>
</file>

<file path=ppt/media/image-8-1.png>
</file>

<file path=ppt/media/image-8-2.png>
</file>

<file path=ppt/media/image-8-3.png>
</file>

<file path=ppt/media/image-8-4.png>
</file>

<file path=ppt/media/image-8-5.png>
</file>

<file path=ppt/media/image-8-6.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7-1.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8-1.png"/><Relationship Id="rId3"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9-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31862"/>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31981"/>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31981"/>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31505"/>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6" Type="http://schemas.openxmlformats.org/officeDocument/2006/relationships/image" Target="../media/image-10-6.png"/><Relationship Id="rId7" Type="http://schemas.openxmlformats.org/officeDocument/2006/relationships/slideLayout" Target="../slideLayouts/slideLayout11.xml"/><Relationship Id="rId8"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5.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7.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7" Type="http://schemas.openxmlformats.org/officeDocument/2006/relationships/slideLayout" Target="../slideLayouts/slideLayout9.xml"/><Relationship Id="rId8"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52610" y="1680210"/>
            <a:ext cx="4869180" cy="4869180"/>
          </a:xfrm>
          <a:prstGeom prst="rect">
            <a:avLst/>
          </a:prstGeom>
        </p:spPr>
      </p:pic>
      <p:sp>
        <p:nvSpPr>
          <p:cNvPr id="4" name="Text 0"/>
          <p:cNvSpPr/>
          <p:nvPr/>
        </p:nvSpPr>
        <p:spPr>
          <a:xfrm>
            <a:off x="864037" y="3146584"/>
            <a:ext cx="7415927" cy="1171099"/>
          </a:xfrm>
          <a:prstGeom prst="rect">
            <a:avLst/>
          </a:prstGeom>
          <a:noFill/>
          <a:ln/>
        </p:spPr>
        <p:txBody>
          <a:bodyPr wrap="none" lIns="0" tIns="0" rIns="0" bIns="0" rtlCol="0" anchor="t"/>
          <a:lstStyle/>
          <a:p>
            <a:pPr indent="0" marL="0">
              <a:lnSpc>
                <a:spcPts val="9200"/>
              </a:lnSpc>
              <a:buNone/>
            </a:pPr>
            <a:r>
              <a:rPr lang="en-US" sz="7350" b="1" spc="-148" kern="0" dirty="0">
                <a:solidFill>
                  <a:srgbClr val="F95F88"/>
                </a:solidFill>
                <a:latin typeface="Petrona" pitchFamily="34" charset="0"/>
                <a:ea typeface="Petrona" pitchFamily="34" charset="-122"/>
                <a:cs typeface="Petrona" pitchFamily="34" charset="-120"/>
              </a:rPr>
              <a:t>Carbon Sense</a:t>
            </a:r>
            <a:endParaRPr lang="en-US" sz="7350" dirty="0"/>
          </a:p>
        </p:txBody>
      </p:sp>
      <p:sp>
        <p:nvSpPr>
          <p:cNvPr id="5" name="Text 1"/>
          <p:cNvSpPr/>
          <p:nvPr/>
        </p:nvSpPr>
        <p:spPr>
          <a:xfrm>
            <a:off x="864037" y="4687967"/>
            <a:ext cx="7415927"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39739" y="1567339"/>
            <a:ext cx="5094923" cy="5094923"/>
          </a:xfrm>
          <a:prstGeom prst="rect">
            <a:avLst/>
          </a:prstGeom>
        </p:spPr>
      </p:pic>
      <p:sp>
        <p:nvSpPr>
          <p:cNvPr id="4" name="Text 0"/>
          <p:cNvSpPr/>
          <p:nvPr/>
        </p:nvSpPr>
        <p:spPr>
          <a:xfrm>
            <a:off x="548283" y="699373"/>
            <a:ext cx="8035409" cy="538401"/>
          </a:xfrm>
          <a:prstGeom prst="rect">
            <a:avLst/>
          </a:prstGeom>
          <a:noFill/>
          <a:ln/>
        </p:spPr>
        <p:txBody>
          <a:bodyPr wrap="none" lIns="0" tIns="0" rIns="0" bIns="0" rtlCol="0" anchor="t"/>
          <a:lstStyle/>
          <a:p>
            <a:pPr indent="0" marL="0">
              <a:lnSpc>
                <a:spcPts val="4200"/>
              </a:lnSpc>
              <a:buNone/>
            </a:pPr>
            <a:r>
              <a:rPr lang="en-US" sz="3350" b="1" spc="-68" kern="0" dirty="0">
                <a:solidFill>
                  <a:srgbClr val="F95F88"/>
                </a:solidFill>
                <a:latin typeface="Petrona" pitchFamily="34" charset="0"/>
                <a:ea typeface="Petrona" pitchFamily="34" charset="-122"/>
                <a:cs typeface="Petrona" pitchFamily="34" charset="-120"/>
              </a:rPr>
              <a:t>Low-Level Design: Security Considerations</a:t>
            </a:r>
            <a:endParaRPr lang="en-US" sz="3350" dirty="0"/>
          </a:p>
        </p:txBody>
      </p:sp>
      <p:pic>
        <p:nvPicPr>
          <p:cNvPr id="5" name="Image 2" descr="preencoded.png">    </p:cNvPr>
          <p:cNvPicPr>
            <a:picLocks noChangeAspect="1"/>
          </p:cNvPicPr>
          <p:nvPr/>
        </p:nvPicPr>
        <p:blipFill>
          <a:blip r:embed="rId3"/>
          <a:stretch>
            <a:fillRect/>
          </a:stretch>
        </p:blipFill>
        <p:spPr>
          <a:xfrm>
            <a:off x="548283" y="1472684"/>
            <a:ext cx="391597" cy="391597"/>
          </a:xfrm>
          <a:prstGeom prst="rect">
            <a:avLst/>
          </a:prstGeom>
        </p:spPr>
      </p:pic>
      <p:sp>
        <p:nvSpPr>
          <p:cNvPr id="6" name="Text 1"/>
          <p:cNvSpPr/>
          <p:nvPr/>
        </p:nvSpPr>
        <p:spPr>
          <a:xfrm>
            <a:off x="548283" y="2020848"/>
            <a:ext cx="2154079" cy="269200"/>
          </a:xfrm>
          <a:prstGeom prst="rect">
            <a:avLst/>
          </a:prstGeom>
          <a:noFill/>
          <a:ln/>
        </p:spPr>
        <p:txBody>
          <a:bodyPr wrap="none" lIns="0" tIns="0" rIns="0" bIns="0" rtlCol="0" anchor="t"/>
          <a:lstStyle/>
          <a:p>
            <a:pPr algn="l" indent="0" marL="0">
              <a:lnSpc>
                <a:spcPts val="2100"/>
              </a:lnSpc>
              <a:buNone/>
            </a:pPr>
            <a:r>
              <a:rPr lang="en-US" sz="1650" b="1" spc="-34" kern="0" dirty="0">
                <a:solidFill>
                  <a:srgbClr val="272525"/>
                </a:solidFill>
                <a:latin typeface="Petrona" pitchFamily="34" charset="0"/>
                <a:ea typeface="Petrona" pitchFamily="34" charset="-122"/>
                <a:cs typeface="Petrona" pitchFamily="34" charset="-120"/>
              </a:rPr>
              <a:t>Authentication</a:t>
            </a:r>
            <a:endParaRPr lang="en-US" sz="1650" dirty="0"/>
          </a:p>
        </p:txBody>
      </p:sp>
      <p:sp>
        <p:nvSpPr>
          <p:cNvPr id="7" name="Text 2"/>
          <p:cNvSpPr/>
          <p:nvPr/>
        </p:nvSpPr>
        <p:spPr>
          <a:xfrm>
            <a:off x="548283" y="2383988"/>
            <a:ext cx="8047434" cy="250627"/>
          </a:xfrm>
          <a:prstGeom prst="rect">
            <a:avLst/>
          </a:prstGeom>
          <a:noFill/>
          <a:ln/>
        </p:spPr>
        <p:txBody>
          <a:bodyPr wrap="none" lIns="0" tIns="0" rIns="0" bIns="0" rtlCol="0" anchor="t"/>
          <a:lstStyle/>
          <a:p>
            <a:pPr algn="l" indent="0" marL="0">
              <a:lnSpc>
                <a:spcPts val="1950"/>
              </a:lnSpc>
              <a:buNone/>
            </a:pPr>
            <a:r>
              <a:rPr lang="en-US" sz="1200" spc="-25" kern="0" dirty="0">
                <a:solidFill>
                  <a:srgbClr val="272525"/>
                </a:solidFill>
                <a:latin typeface="Inter" pitchFamily="34" charset="0"/>
                <a:ea typeface="Inter" pitchFamily="34" charset="-122"/>
                <a:cs typeface="Inter" pitchFamily="34" charset="-120"/>
              </a:rPr>
              <a:t>JWT is used for secure user authentication.</a:t>
            </a:r>
            <a:endParaRPr lang="en-US" sz="1200" dirty="0"/>
          </a:p>
        </p:txBody>
      </p:sp>
      <p:pic>
        <p:nvPicPr>
          <p:cNvPr id="8" name="Image 3" descr="preencoded.png">    </p:cNvPr>
          <p:cNvPicPr>
            <a:picLocks noChangeAspect="1"/>
          </p:cNvPicPr>
          <p:nvPr/>
        </p:nvPicPr>
        <p:blipFill>
          <a:blip r:embed="rId4"/>
          <a:stretch>
            <a:fillRect/>
          </a:stretch>
        </p:blipFill>
        <p:spPr>
          <a:xfrm>
            <a:off x="548283" y="3104555"/>
            <a:ext cx="391597" cy="391597"/>
          </a:xfrm>
          <a:prstGeom prst="rect">
            <a:avLst/>
          </a:prstGeom>
        </p:spPr>
      </p:pic>
      <p:sp>
        <p:nvSpPr>
          <p:cNvPr id="9" name="Text 3"/>
          <p:cNvSpPr/>
          <p:nvPr/>
        </p:nvSpPr>
        <p:spPr>
          <a:xfrm>
            <a:off x="548283" y="3652718"/>
            <a:ext cx="2154079" cy="269200"/>
          </a:xfrm>
          <a:prstGeom prst="rect">
            <a:avLst/>
          </a:prstGeom>
          <a:noFill/>
          <a:ln/>
        </p:spPr>
        <p:txBody>
          <a:bodyPr wrap="none" lIns="0" tIns="0" rIns="0" bIns="0" rtlCol="0" anchor="t"/>
          <a:lstStyle/>
          <a:p>
            <a:pPr algn="l" indent="0" marL="0">
              <a:lnSpc>
                <a:spcPts val="2100"/>
              </a:lnSpc>
              <a:buNone/>
            </a:pPr>
            <a:r>
              <a:rPr lang="en-US" sz="1650" b="1" spc="-34" kern="0" dirty="0">
                <a:solidFill>
                  <a:srgbClr val="272525"/>
                </a:solidFill>
                <a:latin typeface="Petrona" pitchFamily="34" charset="0"/>
                <a:ea typeface="Petrona" pitchFamily="34" charset="-122"/>
                <a:cs typeface="Petrona" pitchFamily="34" charset="-120"/>
              </a:rPr>
              <a:t>Authorization</a:t>
            </a:r>
            <a:endParaRPr lang="en-US" sz="1650" dirty="0"/>
          </a:p>
        </p:txBody>
      </p:sp>
      <p:sp>
        <p:nvSpPr>
          <p:cNvPr id="10" name="Text 4"/>
          <p:cNvSpPr/>
          <p:nvPr/>
        </p:nvSpPr>
        <p:spPr>
          <a:xfrm>
            <a:off x="548283" y="4015859"/>
            <a:ext cx="8047434" cy="250627"/>
          </a:xfrm>
          <a:prstGeom prst="rect">
            <a:avLst/>
          </a:prstGeom>
          <a:noFill/>
          <a:ln/>
        </p:spPr>
        <p:txBody>
          <a:bodyPr wrap="none" lIns="0" tIns="0" rIns="0" bIns="0" rtlCol="0" anchor="t"/>
          <a:lstStyle/>
          <a:p>
            <a:pPr algn="l" indent="0" marL="0">
              <a:lnSpc>
                <a:spcPts val="1950"/>
              </a:lnSpc>
              <a:buNone/>
            </a:pPr>
            <a:r>
              <a:rPr lang="en-US" sz="1200" spc="-25" kern="0" dirty="0">
                <a:solidFill>
                  <a:srgbClr val="272525"/>
                </a:solidFill>
                <a:latin typeface="Inter" pitchFamily="34" charset="0"/>
                <a:ea typeface="Inter" pitchFamily="34" charset="-122"/>
                <a:cs typeface="Inter" pitchFamily="34" charset="-120"/>
              </a:rPr>
              <a:t>Role-based access control ensures users only access permitted resources.</a:t>
            </a:r>
            <a:endParaRPr lang="en-US" sz="1200" dirty="0"/>
          </a:p>
        </p:txBody>
      </p:sp>
      <p:pic>
        <p:nvPicPr>
          <p:cNvPr id="11" name="Image 4" descr="preencoded.png">    </p:cNvPr>
          <p:cNvPicPr>
            <a:picLocks noChangeAspect="1"/>
          </p:cNvPicPr>
          <p:nvPr/>
        </p:nvPicPr>
        <p:blipFill>
          <a:blip r:embed="rId5"/>
          <a:stretch>
            <a:fillRect/>
          </a:stretch>
        </p:blipFill>
        <p:spPr>
          <a:xfrm>
            <a:off x="548283" y="4736425"/>
            <a:ext cx="391597" cy="391597"/>
          </a:xfrm>
          <a:prstGeom prst="rect">
            <a:avLst/>
          </a:prstGeom>
        </p:spPr>
      </p:pic>
      <p:sp>
        <p:nvSpPr>
          <p:cNvPr id="12" name="Text 5"/>
          <p:cNvSpPr/>
          <p:nvPr/>
        </p:nvSpPr>
        <p:spPr>
          <a:xfrm>
            <a:off x="548283" y="5284589"/>
            <a:ext cx="2154079" cy="269200"/>
          </a:xfrm>
          <a:prstGeom prst="rect">
            <a:avLst/>
          </a:prstGeom>
          <a:noFill/>
          <a:ln/>
        </p:spPr>
        <p:txBody>
          <a:bodyPr wrap="none" lIns="0" tIns="0" rIns="0" bIns="0" rtlCol="0" anchor="t"/>
          <a:lstStyle/>
          <a:p>
            <a:pPr algn="l" indent="0" marL="0">
              <a:lnSpc>
                <a:spcPts val="2100"/>
              </a:lnSpc>
              <a:buNone/>
            </a:pPr>
            <a:r>
              <a:rPr lang="en-US" sz="1650" b="1" spc="-34" kern="0" dirty="0">
                <a:solidFill>
                  <a:srgbClr val="272525"/>
                </a:solidFill>
                <a:latin typeface="Petrona" pitchFamily="34" charset="0"/>
                <a:ea typeface="Petrona" pitchFamily="34" charset="-122"/>
                <a:cs typeface="Petrona" pitchFamily="34" charset="-120"/>
              </a:rPr>
              <a:t>Data Encryption</a:t>
            </a:r>
            <a:endParaRPr lang="en-US" sz="1650" dirty="0"/>
          </a:p>
        </p:txBody>
      </p:sp>
      <p:sp>
        <p:nvSpPr>
          <p:cNvPr id="13" name="Text 6"/>
          <p:cNvSpPr/>
          <p:nvPr/>
        </p:nvSpPr>
        <p:spPr>
          <a:xfrm>
            <a:off x="548283" y="5647730"/>
            <a:ext cx="8047434" cy="250627"/>
          </a:xfrm>
          <a:prstGeom prst="rect">
            <a:avLst/>
          </a:prstGeom>
          <a:noFill/>
          <a:ln/>
        </p:spPr>
        <p:txBody>
          <a:bodyPr wrap="none" lIns="0" tIns="0" rIns="0" bIns="0" rtlCol="0" anchor="t"/>
          <a:lstStyle/>
          <a:p>
            <a:pPr algn="l" indent="0" marL="0">
              <a:lnSpc>
                <a:spcPts val="1950"/>
              </a:lnSpc>
              <a:buNone/>
            </a:pPr>
            <a:r>
              <a:rPr lang="en-US" sz="1200" spc="-25" kern="0" dirty="0">
                <a:solidFill>
                  <a:srgbClr val="272525"/>
                </a:solidFill>
                <a:latin typeface="Inter" pitchFamily="34" charset="0"/>
                <a:ea typeface="Inter" pitchFamily="34" charset="-122"/>
                <a:cs typeface="Inter" pitchFamily="34" charset="-120"/>
              </a:rPr>
              <a:t>Sensitive data is encrypted both in transit and at rest.</a:t>
            </a:r>
            <a:endParaRPr lang="en-US" sz="1200" dirty="0"/>
          </a:p>
        </p:txBody>
      </p:sp>
      <p:pic>
        <p:nvPicPr>
          <p:cNvPr id="14" name="Image 5" descr="preencoded.png">    </p:cNvPr>
          <p:cNvPicPr>
            <a:picLocks noChangeAspect="1"/>
          </p:cNvPicPr>
          <p:nvPr/>
        </p:nvPicPr>
        <p:blipFill>
          <a:blip r:embed="rId6"/>
          <a:stretch>
            <a:fillRect/>
          </a:stretch>
        </p:blipFill>
        <p:spPr>
          <a:xfrm>
            <a:off x="548283" y="6368296"/>
            <a:ext cx="391597" cy="391597"/>
          </a:xfrm>
          <a:prstGeom prst="rect">
            <a:avLst/>
          </a:prstGeom>
        </p:spPr>
      </p:pic>
      <p:sp>
        <p:nvSpPr>
          <p:cNvPr id="15" name="Text 7"/>
          <p:cNvSpPr/>
          <p:nvPr/>
        </p:nvSpPr>
        <p:spPr>
          <a:xfrm>
            <a:off x="548283" y="6916460"/>
            <a:ext cx="2154079" cy="269200"/>
          </a:xfrm>
          <a:prstGeom prst="rect">
            <a:avLst/>
          </a:prstGeom>
          <a:noFill/>
          <a:ln/>
        </p:spPr>
        <p:txBody>
          <a:bodyPr wrap="none" lIns="0" tIns="0" rIns="0" bIns="0" rtlCol="0" anchor="t"/>
          <a:lstStyle/>
          <a:p>
            <a:pPr algn="l" indent="0" marL="0">
              <a:lnSpc>
                <a:spcPts val="2100"/>
              </a:lnSpc>
              <a:buNone/>
            </a:pPr>
            <a:r>
              <a:rPr lang="en-US" sz="1650" b="1" spc="-34" kern="0" dirty="0">
                <a:solidFill>
                  <a:srgbClr val="272525"/>
                </a:solidFill>
                <a:latin typeface="Petrona" pitchFamily="34" charset="0"/>
                <a:ea typeface="Petrona" pitchFamily="34" charset="-122"/>
                <a:cs typeface="Petrona" pitchFamily="34" charset="-120"/>
              </a:rPr>
              <a:t>Input Validation</a:t>
            </a:r>
            <a:endParaRPr lang="en-US" sz="1650" dirty="0"/>
          </a:p>
        </p:txBody>
      </p:sp>
      <p:sp>
        <p:nvSpPr>
          <p:cNvPr id="16" name="Text 8"/>
          <p:cNvSpPr/>
          <p:nvPr/>
        </p:nvSpPr>
        <p:spPr>
          <a:xfrm>
            <a:off x="548283" y="7279600"/>
            <a:ext cx="8047434" cy="250627"/>
          </a:xfrm>
          <a:prstGeom prst="rect">
            <a:avLst/>
          </a:prstGeom>
          <a:noFill/>
          <a:ln/>
        </p:spPr>
        <p:txBody>
          <a:bodyPr wrap="none" lIns="0" tIns="0" rIns="0" bIns="0" rtlCol="0" anchor="t"/>
          <a:lstStyle/>
          <a:p>
            <a:pPr algn="l" indent="0" marL="0">
              <a:lnSpc>
                <a:spcPts val="1950"/>
              </a:lnSpc>
              <a:buNone/>
            </a:pPr>
            <a:r>
              <a:rPr lang="en-US" sz="1200" spc="-25" kern="0" dirty="0">
                <a:solidFill>
                  <a:srgbClr val="272525"/>
                </a:solidFill>
                <a:latin typeface="Inter" pitchFamily="34" charset="0"/>
                <a:ea typeface="Inter" pitchFamily="34" charset="-122"/>
                <a:cs typeface="Inter" pitchFamily="34" charset="-120"/>
              </a:rPr>
              <a:t>All user inputs are validated to prevent injection attacks.</a:t>
            </a:r>
            <a:endParaRPr lang="en-US" sz="1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87479" y="620078"/>
            <a:ext cx="6187797" cy="773430"/>
          </a:xfrm>
          <a:prstGeom prst="rect">
            <a:avLst/>
          </a:prstGeom>
          <a:noFill/>
          <a:ln/>
        </p:spPr>
        <p:txBody>
          <a:bodyPr wrap="none" lIns="0" tIns="0" rIns="0" bIns="0" rtlCol="0" anchor="t"/>
          <a:lstStyle/>
          <a:p>
            <a:pPr indent="0" marL="0">
              <a:lnSpc>
                <a:spcPts val="6050"/>
              </a:lnSpc>
              <a:buNone/>
            </a:pPr>
            <a:r>
              <a:rPr lang="en-US" sz="4850" b="1" spc="-97" kern="0" dirty="0">
                <a:solidFill>
                  <a:srgbClr val="F95F88"/>
                </a:solidFill>
                <a:latin typeface="Petrona" pitchFamily="34" charset="0"/>
                <a:ea typeface="Petrona" pitchFamily="34" charset="-122"/>
                <a:cs typeface="Petrona" pitchFamily="34" charset="-120"/>
              </a:rPr>
              <a:t>Exception Handling</a:t>
            </a:r>
            <a:endParaRPr lang="en-US" sz="4850" dirty="0"/>
          </a:p>
        </p:txBody>
      </p:sp>
      <p:sp>
        <p:nvSpPr>
          <p:cNvPr id="3" name="Text 1"/>
          <p:cNvSpPr/>
          <p:nvPr/>
        </p:nvSpPr>
        <p:spPr>
          <a:xfrm>
            <a:off x="1147405" y="1843445"/>
            <a:ext cx="12695515" cy="720090"/>
          </a:xfrm>
          <a:prstGeom prst="rect">
            <a:avLst/>
          </a:prstGeom>
          <a:noFill/>
          <a:ln/>
        </p:spPr>
        <p:txBody>
          <a:bodyPr wrap="square" lIns="0" tIns="0" rIns="0" bIns="0" rtlCol="0" anchor="t"/>
          <a:lstStyle/>
          <a:p>
            <a:pPr algn="l" marL="342900" indent="-342900">
              <a:lnSpc>
                <a:spcPts val="2800"/>
              </a:lnSpc>
              <a:buSzPct val="100000"/>
              <a:buFont typeface="+mj-lt"/>
              <a:buAutoNum type="arabicPeriod" startAt="1"/>
            </a:pPr>
            <a:r>
              <a:rPr lang="en-US" sz="1750" b="1" spc="-35" kern="0" dirty="0">
                <a:solidFill>
                  <a:srgbClr val="272525"/>
                </a:solidFill>
                <a:latin typeface="Inter" pitchFamily="34" charset="0"/>
                <a:ea typeface="Inter" pitchFamily="34" charset="-122"/>
                <a:cs typeface="Inter" pitchFamily="34" charset="-120"/>
              </a:rPr>
              <a:t>Global Exception Handling</a:t>
            </a:r>
            <a:pPr algn="l" indent="0" marL="0">
              <a:lnSpc>
                <a:spcPts val="2800"/>
              </a:lnSpc>
              <a:buNone/>
            </a:pPr>
            <a:r>
              <a:rPr lang="en-US" sz="1750" spc="-35" kern="0" dirty="0">
                <a:solidFill>
                  <a:srgbClr val="272525"/>
                </a:solidFill>
                <a:latin typeface="Inter" pitchFamily="34" charset="0"/>
                <a:ea typeface="Inter" pitchFamily="34" charset="-122"/>
                <a:cs typeface="Inter" pitchFamily="34" charset="-120"/>
              </a:rPr>
              <a:t> Use a centralized error handler to manage exceptions across all microservice layers. Return custom error responses with detailed messages and appropriate HTTP status codes.</a:t>
            </a:r>
            <a:endParaRPr lang="en-US" sz="1750" dirty="0"/>
          </a:p>
        </p:txBody>
      </p:sp>
      <p:sp>
        <p:nvSpPr>
          <p:cNvPr id="4" name="Text 2"/>
          <p:cNvSpPr/>
          <p:nvPr/>
        </p:nvSpPr>
        <p:spPr>
          <a:xfrm>
            <a:off x="1147405" y="2642235"/>
            <a:ext cx="12695515" cy="720090"/>
          </a:xfrm>
          <a:prstGeom prst="rect">
            <a:avLst/>
          </a:prstGeom>
          <a:noFill/>
          <a:ln/>
        </p:spPr>
        <p:txBody>
          <a:bodyPr wrap="square" lIns="0" tIns="0" rIns="0" bIns="0" rtlCol="0" anchor="t"/>
          <a:lstStyle/>
          <a:p>
            <a:pPr algn="l" marL="342900" indent="-342900">
              <a:lnSpc>
                <a:spcPts val="2800"/>
              </a:lnSpc>
              <a:buSzPct val="100000"/>
              <a:buFont typeface="+mj-lt"/>
              <a:buAutoNum type="arabicPeriod" startAt="2"/>
            </a:pPr>
            <a:r>
              <a:rPr lang="en-US" sz="1750" b="1" spc="-35" kern="0" dirty="0">
                <a:solidFill>
                  <a:srgbClr val="272525"/>
                </a:solidFill>
                <a:latin typeface="Inter" pitchFamily="34" charset="0"/>
                <a:ea typeface="Inter" pitchFamily="34" charset="-122"/>
                <a:cs typeface="Inter" pitchFamily="34" charset="-120"/>
              </a:rPr>
              <a:t>Input Validation</a:t>
            </a:r>
            <a:pPr algn="l" indent="0" marL="0">
              <a:lnSpc>
                <a:spcPts val="2800"/>
              </a:lnSpc>
              <a:buNone/>
            </a:pPr>
            <a:r>
              <a:rPr lang="en-US" sz="1750" spc="-35" kern="0" dirty="0">
                <a:solidFill>
                  <a:srgbClr val="272525"/>
                </a:solidFill>
                <a:latin typeface="Inter" pitchFamily="34" charset="0"/>
                <a:ea typeface="Inter" pitchFamily="34" charset="-122"/>
                <a:cs typeface="Inter" pitchFamily="34" charset="-120"/>
              </a:rPr>
              <a:t> Validate incoming requests to ensure they meet required formats and constraints. Validate DTOs using annotations like @NotNull, @Size, @Email.</a:t>
            </a:r>
            <a:endParaRPr lang="en-US" sz="1750" dirty="0"/>
          </a:p>
        </p:txBody>
      </p:sp>
      <p:sp>
        <p:nvSpPr>
          <p:cNvPr id="5" name="Text 3"/>
          <p:cNvSpPr/>
          <p:nvPr/>
        </p:nvSpPr>
        <p:spPr>
          <a:xfrm>
            <a:off x="1147405" y="3441025"/>
            <a:ext cx="12695515" cy="360045"/>
          </a:xfrm>
          <a:prstGeom prst="rect">
            <a:avLst/>
          </a:prstGeom>
          <a:noFill/>
          <a:ln/>
        </p:spPr>
        <p:txBody>
          <a:bodyPr wrap="none" lIns="0" tIns="0" rIns="0" bIns="0" rtlCol="0" anchor="t"/>
          <a:lstStyle/>
          <a:p>
            <a:pPr algn="l" marL="342900" indent="-342900">
              <a:lnSpc>
                <a:spcPts val="2800"/>
              </a:lnSpc>
              <a:buSzPct val="100000"/>
              <a:buFont typeface="+mj-lt"/>
              <a:buAutoNum type="arabicPeriod" startAt="3"/>
            </a:pPr>
            <a:r>
              <a:rPr lang="en-US" sz="1750" b="1" spc="-35" kern="0" dirty="0">
                <a:solidFill>
                  <a:srgbClr val="272525"/>
                </a:solidFill>
                <a:latin typeface="Inter" pitchFamily="34" charset="0"/>
                <a:ea typeface="Inter" pitchFamily="34" charset="-122"/>
                <a:cs typeface="Inter" pitchFamily="34" charset="-120"/>
              </a:rPr>
              <a:t>Client-Side Error Handling</a:t>
            </a:r>
            <a:endParaRPr lang="en-US" sz="1750" dirty="0"/>
          </a:p>
        </p:txBody>
      </p:sp>
      <p:sp>
        <p:nvSpPr>
          <p:cNvPr id="6" name="Text 4"/>
          <p:cNvSpPr/>
          <p:nvPr/>
        </p:nvSpPr>
        <p:spPr>
          <a:xfrm>
            <a:off x="1507331" y="3879771"/>
            <a:ext cx="12335589" cy="720090"/>
          </a:xfrm>
          <a:prstGeom prst="rect">
            <a:avLst/>
          </a:prstGeom>
          <a:noFill/>
          <a:ln/>
        </p:spPr>
        <p:txBody>
          <a:bodyPr wrap="square" lIns="0" tIns="0" rIns="0" bIns="0" rtlCol="0" anchor="t"/>
          <a:lstStyle/>
          <a:p>
            <a:pPr algn="l" lvl="1" marL="685800" indent="-342900">
              <a:lnSpc>
                <a:spcPts val="2800"/>
              </a:lnSpc>
              <a:buSzPct val="100000"/>
              <a:buChar char="•"/>
            </a:pPr>
            <a:r>
              <a:rPr lang="en-US" sz="1750" b="1" spc="-35" kern="0" dirty="0">
                <a:solidFill>
                  <a:srgbClr val="272525"/>
                </a:solidFill>
                <a:latin typeface="Inter" pitchFamily="34" charset="0"/>
                <a:ea typeface="Inter" pitchFamily="34" charset="-122"/>
                <a:cs typeface="Inter" pitchFamily="34" charset="-120"/>
              </a:rPr>
              <a:t>Input Validation</a:t>
            </a:r>
            <a:pPr algn="l" lvl="1" indent="0" marL="0">
              <a:lnSpc>
                <a:spcPts val="2800"/>
              </a:lnSpc>
              <a:buNone/>
            </a:pPr>
            <a:r>
              <a:rPr lang="en-US" sz="1750" spc="-35" kern="0" dirty="0">
                <a:solidFill>
                  <a:srgbClr val="272525"/>
                </a:solidFill>
                <a:latin typeface="Inter" pitchFamily="34" charset="0"/>
                <a:ea typeface="Inter" pitchFamily="34" charset="-122"/>
                <a:cs typeface="Inter" pitchFamily="34" charset="-120"/>
              </a:rPr>
              <a:t>: Before sending data to the server, the client-side (typically Angular) validates the input to prevent sending incorrect or malformed data.</a:t>
            </a:r>
            <a:endParaRPr lang="en-US" sz="1750" dirty="0"/>
          </a:p>
        </p:txBody>
      </p:sp>
      <p:sp>
        <p:nvSpPr>
          <p:cNvPr id="7" name="Text 5"/>
          <p:cNvSpPr/>
          <p:nvPr/>
        </p:nvSpPr>
        <p:spPr>
          <a:xfrm>
            <a:off x="1507331" y="4678561"/>
            <a:ext cx="12335589" cy="720090"/>
          </a:xfrm>
          <a:prstGeom prst="rect">
            <a:avLst/>
          </a:prstGeom>
          <a:noFill/>
          <a:ln/>
        </p:spPr>
        <p:txBody>
          <a:bodyPr wrap="square" lIns="0" tIns="0" rIns="0" bIns="0" rtlCol="0" anchor="t"/>
          <a:lstStyle/>
          <a:p>
            <a:pPr algn="l" lvl="1" marL="685800" indent="-342900">
              <a:lnSpc>
                <a:spcPts val="2800"/>
              </a:lnSpc>
              <a:buSzPct val="100000"/>
              <a:buChar char="•"/>
            </a:pPr>
            <a:r>
              <a:rPr lang="en-US" sz="1750" b="1" spc="-35" kern="0" dirty="0">
                <a:solidFill>
                  <a:srgbClr val="272525"/>
                </a:solidFill>
                <a:latin typeface="Inter" pitchFamily="34" charset="0"/>
                <a:ea typeface="Inter" pitchFamily="34" charset="-122"/>
                <a:cs typeface="Inter" pitchFamily="34" charset="-120"/>
              </a:rPr>
              <a:t>Error Interceptors</a:t>
            </a:r>
            <a:pPr algn="l" lvl="1" indent="0" marL="0">
              <a:lnSpc>
                <a:spcPts val="2800"/>
              </a:lnSpc>
              <a:buNone/>
            </a:pPr>
            <a:r>
              <a:rPr lang="en-US" sz="1750" spc="-35" kern="0" dirty="0">
                <a:solidFill>
                  <a:srgbClr val="272525"/>
                </a:solidFill>
                <a:latin typeface="Inter" pitchFamily="34" charset="0"/>
                <a:ea typeface="Inter" pitchFamily="34" charset="-122"/>
                <a:cs typeface="Inter" pitchFamily="34" charset="-120"/>
              </a:rPr>
              <a:t>: HTTP interceptors are used to handle errors centrally in the Angular application, providing user-friendly error messages and handling specific error codes appropriately.</a:t>
            </a:r>
            <a:endParaRPr lang="en-US" sz="1750" dirty="0"/>
          </a:p>
        </p:txBody>
      </p:sp>
      <p:sp>
        <p:nvSpPr>
          <p:cNvPr id="8" name="Text 6"/>
          <p:cNvSpPr/>
          <p:nvPr/>
        </p:nvSpPr>
        <p:spPr>
          <a:xfrm>
            <a:off x="1147405" y="5477351"/>
            <a:ext cx="12695515" cy="360045"/>
          </a:xfrm>
          <a:prstGeom prst="rect">
            <a:avLst/>
          </a:prstGeom>
          <a:noFill/>
          <a:ln/>
        </p:spPr>
        <p:txBody>
          <a:bodyPr wrap="none" lIns="0" tIns="0" rIns="0" bIns="0" rtlCol="0" anchor="t"/>
          <a:lstStyle/>
          <a:p>
            <a:pPr algn="l" marL="342900" indent="-342900">
              <a:lnSpc>
                <a:spcPts val="2800"/>
              </a:lnSpc>
              <a:buSzPct val="100000"/>
              <a:buFont typeface="+mj-lt"/>
              <a:buAutoNum type="arabicPeriod" startAt="4"/>
            </a:pPr>
            <a:r>
              <a:rPr lang="en-US" sz="1750" b="1" spc="-35" kern="0" dirty="0">
                <a:solidFill>
                  <a:srgbClr val="272525"/>
                </a:solidFill>
                <a:latin typeface="Inter" pitchFamily="34" charset="0"/>
                <a:ea typeface="Inter" pitchFamily="34" charset="-122"/>
                <a:cs typeface="Inter" pitchFamily="34" charset="-120"/>
              </a:rPr>
              <a:t>Security Error Handling</a:t>
            </a:r>
            <a:endParaRPr lang="en-US" sz="1750" dirty="0"/>
          </a:p>
        </p:txBody>
      </p:sp>
      <p:sp>
        <p:nvSpPr>
          <p:cNvPr id="9" name="Text 7"/>
          <p:cNvSpPr/>
          <p:nvPr/>
        </p:nvSpPr>
        <p:spPr>
          <a:xfrm>
            <a:off x="1507331" y="5916097"/>
            <a:ext cx="12335589" cy="1080135"/>
          </a:xfrm>
          <a:prstGeom prst="rect">
            <a:avLst/>
          </a:prstGeom>
          <a:noFill/>
          <a:ln/>
        </p:spPr>
        <p:txBody>
          <a:bodyPr wrap="square" lIns="0" tIns="0" rIns="0" bIns="0" rtlCol="0" anchor="t"/>
          <a:lstStyle/>
          <a:p>
            <a:pPr algn="l" lvl="1" marL="685800" indent="-342900">
              <a:lnSpc>
                <a:spcPts val="2800"/>
              </a:lnSpc>
              <a:buSzPct val="100000"/>
              <a:buChar char="•"/>
            </a:pPr>
            <a:r>
              <a:rPr lang="en-US" sz="1750" b="1" spc="-35" kern="0" dirty="0">
                <a:solidFill>
                  <a:srgbClr val="272525"/>
                </a:solidFill>
                <a:latin typeface="Inter" pitchFamily="34" charset="0"/>
                <a:ea typeface="Inter" pitchFamily="34" charset="-122"/>
                <a:cs typeface="Inter" pitchFamily="34" charset="-120"/>
              </a:rPr>
              <a:t>Authentication and Authorization Failures</a:t>
            </a:r>
            <a:pPr algn="l" lvl="1" indent="0" marL="0">
              <a:lnSpc>
                <a:spcPts val="2800"/>
              </a:lnSpc>
              <a:buNone/>
            </a:pPr>
            <a:r>
              <a:rPr lang="en-US" sz="1750" spc="-35" kern="0" dirty="0">
                <a:solidFill>
                  <a:srgbClr val="272525"/>
                </a:solidFill>
                <a:latin typeface="Inter" pitchFamily="34" charset="0"/>
                <a:ea typeface="Inter" pitchFamily="34" charset="-122"/>
                <a:cs typeface="Inter" pitchFamily="34" charset="-120"/>
              </a:rPr>
              <a:t>: Proper error handling mechanisms are implemented to handle cases where authentication or authorization fails. Unauthorized access attempts return a 401 Unauthorized or 403 Forbidden response.</a:t>
            </a:r>
            <a:endParaRPr lang="en-US" sz="1750" dirty="0"/>
          </a:p>
        </p:txBody>
      </p:sp>
      <p:sp>
        <p:nvSpPr>
          <p:cNvPr id="10" name="Text 8"/>
          <p:cNvSpPr/>
          <p:nvPr/>
        </p:nvSpPr>
        <p:spPr>
          <a:xfrm>
            <a:off x="787479" y="7249358"/>
            <a:ext cx="13055441" cy="360045"/>
          </a:xfrm>
          <a:prstGeom prst="rect">
            <a:avLst/>
          </a:prstGeom>
          <a:noFill/>
          <a:ln/>
        </p:spPr>
        <p:txBody>
          <a:bodyPr wrap="none" lIns="0" tIns="0" rIns="0" bIns="0" rtlCol="0" anchor="t"/>
          <a:lstStyle/>
          <a:p>
            <a:pPr indent="0" marL="0">
              <a:lnSpc>
                <a:spcPts val="2800"/>
              </a:lnSpc>
              <a:buNone/>
            </a:pP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825103" y="649248"/>
            <a:ext cx="6483191" cy="810339"/>
          </a:xfrm>
          <a:prstGeom prst="rect">
            <a:avLst/>
          </a:prstGeom>
          <a:noFill/>
          <a:ln/>
        </p:spPr>
        <p:txBody>
          <a:bodyPr wrap="none" lIns="0" tIns="0" rIns="0" bIns="0" rtlCol="0" anchor="t"/>
          <a:lstStyle/>
          <a:p>
            <a:pPr indent="0" marL="0">
              <a:lnSpc>
                <a:spcPts val="6350"/>
              </a:lnSpc>
              <a:buNone/>
            </a:pPr>
            <a:r>
              <a:rPr lang="en-US" sz="5100" b="1" spc="-102" kern="0" dirty="0">
                <a:solidFill>
                  <a:srgbClr val="F95F88"/>
                </a:solidFill>
                <a:latin typeface="Petrona" pitchFamily="34" charset="0"/>
                <a:ea typeface="Petrona" pitchFamily="34" charset="-122"/>
                <a:cs typeface="Petrona" pitchFamily="34" charset="-120"/>
              </a:rPr>
              <a:t>Usecase Diagram</a:t>
            </a:r>
            <a:endParaRPr lang="en-US" sz="5100" dirty="0"/>
          </a:p>
        </p:txBody>
      </p:sp>
      <p:pic>
        <p:nvPicPr>
          <p:cNvPr id="3" name="Image 0" descr="preencoded.png">    </p:cNvPr>
          <p:cNvPicPr>
            <a:picLocks noChangeAspect="1"/>
          </p:cNvPicPr>
          <p:nvPr/>
        </p:nvPicPr>
        <p:blipFill>
          <a:blip r:embed="rId1"/>
          <a:stretch>
            <a:fillRect/>
          </a:stretch>
        </p:blipFill>
        <p:spPr>
          <a:xfrm>
            <a:off x="4948952" y="1931075"/>
            <a:ext cx="4732377" cy="564915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65691" y="601623"/>
            <a:ext cx="6016943" cy="752118"/>
          </a:xfrm>
          <a:prstGeom prst="rect">
            <a:avLst/>
          </a:prstGeom>
          <a:noFill/>
          <a:ln/>
        </p:spPr>
        <p:txBody>
          <a:bodyPr wrap="none" lIns="0" tIns="0" rIns="0" bIns="0" rtlCol="0" anchor="t"/>
          <a:lstStyle/>
          <a:p>
            <a:pPr indent="0" marL="0">
              <a:lnSpc>
                <a:spcPts val="5900"/>
              </a:lnSpc>
              <a:buNone/>
            </a:pPr>
            <a:r>
              <a:rPr lang="en-US" sz="4700" b="1" spc="-95" kern="0" dirty="0">
                <a:solidFill>
                  <a:srgbClr val="F95F88"/>
                </a:solidFill>
                <a:latin typeface="Petrona" pitchFamily="34" charset="0"/>
                <a:ea typeface="Petrona" pitchFamily="34" charset="-122"/>
                <a:cs typeface="Petrona" pitchFamily="34" charset="-120"/>
              </a:rPr>
              <a:t>Activity Diagram</a:t>
            </a:r>
            <a:endParaRPr lang="en-US" sz="4700" dirty="0"/>
          </a:p>
        </p:txBody>
      </p:sp>
      <p:pic>
        <p:nvPicPr>
          <p:cNvPr id="3" name="Image 0" descr="preencoded.png">    </p:cNvPr>
          <p:cNvPicPr>
            <a:picLocks noChangeAspect="1"/>
          </p:cNvPicPr>
          <p:nvPr/>
        </p:nvPicPr>
        <p:blipFill>
          <a:blip r:embed="rId1"/>
          <a:stretch>
            <a:fillRect/>
          </a:stretch>
        </p:blipFill>
        <p:spPr>
          <a:xfrm>
            <a:off x="5376743" y="1791295"/>
            <a:ext cx="3876794" cy="5242798"/>
          </a:xfrm>
          <a:prstGeom prst="rect">
            <a:avLst/>
          </a:prstGeom>
        </p:spPr>
      </p:pic>
      <p:sp>
        <p:nvSpPr>
          <p:cNvPr id="4" name="Text 1"/>
          <p:cNvSpPr/>
          <p:nvPr/>
        </p:nvSpPr>
        <p:spPr>
          <a:xfrm>
            <a:off x="765691" y="7280196"/>
            <a:ext cx="13099018" cy="350044"/>
          </a:xfrm>
          <a:prstGeom prst="rect">
            <a:avLst/>
          </a:prstGeom>
          <a:noFill/>
          <a:ln/>
        </p:spPr>
        <p:txBody>
          <a:bodyPr wrap="none" lIns="0" tIns="0" rIns="0" bIns="0" rtlCol="0" anchor="t"/>
          <a:lstStyle/>
          <a:p>
            <a:pPr indent="0" marL="0">
              <a:lnSpc>
                <a:spcPts val="2750"/>
              </a:lnSpc>
              <a:buNone/>
            </a:pPr>
            <a:endParaRPr lang="en-US" sz="17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65691" y="601623"/>
            <a:ext cx="6016943" cy="752118"/>
          </a:xfrm>
          <a:prstGeom prst="rect">
            <a:avLst/>
          </a:prstGeom>
          <a:noFill/>
          <a:ln/>
        </p:spPr>
        <p:txBody>
          <a:bodyPr wrap="none" lIns="0" tIns="0" rIns="0" bIns="0" rtlCol="0" anchor="t"/>
          <a:lstStyle/>
          <a:p>
            <a:pPr indent="0" marL="0">
              <a:lnSpc>
                <a:spcPts val="5900"/>
              </a:lnSpc>
              <a:buNone/>
            </a:pPr>
            <a:r>
              <a:rPr lang="en-US" sz="4700" b="1" spc="-95" kern="0" dirty="0">
                <a:solidFill>
                  <a:srgbClr val="F95F88"/>
                </a:solidFill>
                <a:latin typeface="Petrona" pitchFamily="34" charset="0"/>
                <a:ea typeface="Petrona" pitchFamily="34" charset="-122"/>
                <a:cs typeface="Petrona" pitchFamily="34" charset="-120"/>
              </a:rPr>
              <a:t>Architecture Diagram</a:t>
            </a:r>
            <a:endParaRPr lang="en-US" sz="4700" dirty="0"/>
          </a:p>
        </p:txBody>
      </p:sp>
      <p:pic>
        <p:nvPicPr>
          <p:cNvPr id="3" name="Image 0" descr="preencoded.png">    </p:cNvPr>
          <p:cNvPicPr>
            <a:picLocks noChangeAspect="1"/>
          </p:cNvPicPr>
          <p:nvPr/>
        </p:nvPicPr>
        <p:blipFill>
          <a:blip r:embed="rId1"/>
          <a:stretch>
            <a:fillRect/>
          </a:stretch>
        </p:blipFill>
        <p:spPr>
          <a:xfrm>
            <a:off x="3856434" y="1791295"/>
            <a:ext cx="6917412" cy="5242917"/>
          </a:xfrm>
          <a:prstGeom prst="rect">
            <a:avLst/>
          </a:prstGeom>
        </p:spPr>
      </p:pic>
      <p:sp>
        <p:nvSpPr>
          <p:cNvPr id="4" name="Text 1"/>
          <p:cNvSpPr/>
          <p:nvPr/>
        </p:nvSpPr>
        <p:spPr>
          <a:xfrm>
            <a:off x="765691" y="7280315"/>
            <a:ext cx="13099018" cy="350044"/>
          </a:xfrm>
          <a:prstGeom prst="rect">
            <a:avLst/>
          </a:prstGeom>
          <a:noFill/>
          <a:ln/>
        </p:spPr>
        <p:txBody>
          <a:bodyPr wrap="none" lIns="0" tIns="0" rIns="0" bIns="0" rtlCol="0" anchor="t"/>
          <a:lstStyle/>
          <a:p>
            <a:pPr indent="0" marL="0">
              <a:lnSpc>
                <a:spcPts val="2750"/>
              </a:lnSpc>
              <a:buNone/>
            </a:pPr>
            <a:endParaRPr lang="en-US" sz="17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65691" y="601623"/>
            <a:ext cx="6016943" cy="752118"/>
          </a:xfrm>
          <a:prstGeom prst="rect">
            <a:avLst/>
          </a:prstGeom>
          <a:noFill/>
          <a:ln/>
        </p:spPr>
        <p:txBody>
          <a:bodyPr wrap="none" lIns="0" tIns="0" rIns="0" bIns="0" rtlCol="0" anchor="t"/>
          <a:lstStyle/>
          <a:p>
            <a:pPr indent="0" marL="0">
              <a:lnSpc>
                <a:spcPts val="5900"/>
              </a:lnSpc>
              <a:buNone/>
            </a:pPr>
            <a:r>
              <a:rPr lang="en-US" sz="4700" b="1" spc="-95" kern="0" dirty="0">
                <a:solidFill>
                  <a:srgbClr val="F95F88"/>
                </a:solidFill>
                <a:latin typeface="Petrona" pitchFamily="34" charset="0"/>
                <a:ea typeface="Petrona" pitchFamily="34" charset="-122"/>
                <a:cs typeface="Petrona" pitchFamily="34" charset="-120"/>
              </a:rPr>
              <a:t>ER Diagram</a:t>
            </a:r>
            <a:endParaRPr lang="en-US" sz="4700" dirty="0"/>
          </a:p>
        </p:txBody>
      </p:sp>
      <p:sp>
        <p:nvSpPr>
          <p:cNvPr id="3" name="Text 1"/>
          <p:cNvSpPr/>
          <p:nvPr/>
        </p:nvSpPr>
        <p:spPr>
          <a:xfrm>
            <a:off x="765691" y="1791295"/>
            <a:ext cx="13099018" cy="350044"/>
          </a:xfrm>
          <a:prstGeom prst="rect">
            <a:avLst/>
          </a:prstGeom>
          <a:noFill/>
          <a:ln/>
        </p:spPr>
        <p:txBody>
          <a:bodyPr wrap="none" lIns="0" tIns="0" rIns="0" bIns="0" rtlCol="0" anchor="t"/>
          <a:lstStyle/>
          <a:p>
            <a:pPr indent="0" marL="0">
              <a:lnSpc>
                <a:spcPts val="2750"/>
              </a:lnSpc>
              <a:buNone/>
            </a:pPr>
            <a:endParaRPr lang="en-US" sz="1700" dirty="0"/>
          </a:p>
        </p:txBody>
      </p:sp>
      <p:pic>
        <p:nvPicPr>
          <p:cNvPr id="4" name="Image 0" descr="preencoded.png">    </p:cNvPr>
          <p:cNvPicPr>
            <a:picLocks noChangeAspect="1"/>
          </p:cNvPicPr>
          <p:nvPr/>
        </p:nvPicPr>
        <p:blipFill>
          <a:blip r:embed="rId1"/>
          <a:stretch>
            <a:fillRect/>
          </a:stretch>
        </p:blipFill>
        <p:spPr>
          <a:xfrm>
            <a:off x="3893463" y="2387441"/>
            <a:ext cx="6843474" cy="524291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693658" y="545068"/>
            <a:ext cx="5450681" cy="681276"/>
          </a:xfrm>
          <a:prstGeom prst="rect">
            <a:avLst/>
          </a:prstGeom>
          <a:noFill/>
          <a:ln/>
        </p:spPr>
        <p:txBody>
          <a:bodyPr wrap="none" lIns="0" tIns="0" rIns="0" bIns="0" rtlCol="0" anchor="t"/>
          <a:lstStyle/>
          <a:p>
            <a:pPr indent="0" marL="0">
              <a:lnSpc>
                <a:spcPts val="5350"/>
              </a:lnSpc>
              <a:buNone/>
            </a:pPr>
            <a:r>
              <a:rPr lang="en-US" sz="4250" b="1" spc="-86" kern="0" dirty="0">
                <a:solidFill>
                  <a:srgbClr val="F95F88"/>
                </a:solidFill>
                <a:latin typeface="Petrona" pitchFamily="34" charset="0"/>
                <a:ea typeface="Petrona" pitchFamily="34" charset="-122"/>
                <a:cs typeface="Petrona" pitchFamily="34" charset="-120"/>
              </a:rPr>
              <a:t>Wireframe Diagram</a:t>
            </a:r>
            <a:endParaRPr lang="en-US" sz="4250" dirty="0"/>
          </a:p>
        </p:txBody>
      </p:sp>
      <p:pic>
        <p:nvPicPr>
          <p:cNvPr id="3" name="Image 0" descr="preencoded.png">    </p:cNvPr>
          <p:cNvPicPr>
            <a:picLocks noChangeAspect="1"/>
          </p:cNvPicPr>
          <p:nvPr/>
        </p:nvPicPr>
        <p:blipFill>
          <a:blip r:embed="rId1"/>
          <a:stretch>
            <a:fillRect/>
          </a:stretch>
        </p:blipFill>
        <p:spPr>
          <a:xfrm>
            <a:off x="4457700" y="1622703"/>
            <a:ext cx="5715000" cy="5523667"/>
          </a:xfrm>
          <a:prstGeom prst="rect">
            <a:avLst/>
          </a:prstGeom>
        </p:spPr>
      </p:pic>
      <p:sp>
        <p:nvSpPr>
          <p:cNvPr id="4" name="Text 1"/>
          <p:cNvSpPr/>
          <p:nvPr/>
        </p:nvSpPr>
        <p:spPr>
          <a:xfrm>
            <a:off x="693658" y="7369254"/>
            <a:ext cx="13243084" cy="317183"/>
          </a:xfrm>
          <a:prstGeom prst="rect">
            <a:avLst/>
          </a:prstGeom>
          <a:noFill/>
          <a:ln/>
        </p:spPr>
        <p:txBody>
          <a:bodyPr wrap="none" lIns="0" tIns="0" rIns="0" bIns="0" rtlCol="0" anchor="t"/>
          <a:lstStyle/>
          <a:p>
            <a:pPr indent="0" marL="0">
              <a:lnSpc>
                <a:spcPts val="2450"/>
              </a:lnSpc>
              <a:buNone/>
            </a:pPr>
            <a:endParaRPr lang="en-US" sz="15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864037" y="3690461"/>
            <a:ext cx="6789420" cy="848558"/>
          </a:xfrm>
          <a:prstGeom prst="rect">
            <a:avLst/>
          </a:prstGeom>
          <a:noFill/>
          <a:ln/>
        </p:spPr>
        <p:txBody>
          <a:bodyPr wrap="none" lIns="0" tIns="0" rIns="0" bIns="0" rtlCol="0" anchor="t"/>
          <a:lstStyle/>
          <a:p>
            <a:pPr indent="0" marL="0">
              <a:lnSpc>
                <a:spcPts val="6650"/>
              </a:lnSpc>
              <a:buNone/>
            </a:pPr>
            <a:endParaRPr lang="en-US" sz="53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864037" y="3250763"/>
            <a:ext cx="6789420" cy="848558"/>
          </a:xfrm>
          <a:prstGeom prst="rect">
            <a:avLst/>
          </a:prstGeom>
          <a:noFill/>
          <a:ln/>
        </p:spPr>
        <p:txBody>
          <a:bodyPr wrap="none" lIns="0" tIns="0" rIns="0" bIns="0" rtlCol="0" anchor="t"/>
          <a:lstStyle/>
          <a:p>
            <a:pPr indent="0" marL="0">
              <a:lnSpc>
                <a:spcPts val="6650"/>
              </a:lnSpc>
              <a:buNone/>
            </a:pPr>
            <a:endParaRPr lang="en-US" sz="5300" dirty="0"/>
          </a:p>
        </p:txBody>
      </p:sp>
      <p:sp>
        <p:nvSpPr>
          <p:cNvPr id="3" name="Text 1"/>
          <p:cNvSpPr/>
          <p:nvPr/>
        </p:nvSpPr>
        <p:spPr>
          <a:xfrm>
            <a:off x="864037" y="4469606"/>
            <a:ext cx="4073604" cy="509111"/>
          </a:xfrm>
          <a:prstGeom prst="rect">
            <a:avLst/>
          </a:prstGeom>
          <a:noFill/>
          <a:ln/>
        </p:spPr>
        <p:txBody>
          <a:bodyPr wrap="none" lIns="0" tIns="0" rIns="0" bIns="0" rtlCol="0" anchor="t"/>
          <a:lstStyle/>
          <a:p>
            <a:pPr indent="0" marL="0">
              <a:lnSpc>
                <a:spcPts val="4000"/>
              </a:lnSpc>
              <a:buNone/>
            </a:pPr>
            <a:endParaRPr lang="en-US" sz="3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2258497"/>
            <a:ext cx="6789420" cy="848558"/>
          </a:xfrm>
          <a:prstGeom prst="rect">
            <a:avLst/>
          </a:prstGeom>
          <a:noFill/>
          <a:ln/>
        </p:spPr>
        <p:txBody>
          <a:bodyPr wrap="none" lIns="0" tIns="0" rIns="0" bIns="0" rtlCol="0" anchor="t"/>
          <a:lstStyle/>
          <a:p>
            <a:pPr indent="0" marL="0">
              <a:lnSpc>
                <a:spcPts val="6650"/>
              </a:lnSpc>
              <a:buNone/>
            </a:pPr>
            <a:r>
              <a:rPr lang="en-US" sz="5300" b="1" spc="-107" kern="0" dirty="0">
                <a:solidFill>
                  <a:srgbClr val="F95F88"/>
                </a:solidFill>
                <a:latin typeface="Petrona" pitchFamily="34" charset="0"/>
                <a:ea typeface="Petrona" pitchFamily="34" charset="-122"/>
                <a:cs typeface="Petrona" pitchFamily="34" charset="-120"/>
              </a:rPr>
              <a:t>Problem Statement</a:t>
            </a:r>
            <a:endParaRPr lang="en-US" sz="5300" dirty="0"/>
          </a:p>
        </p:txBody>
      </p:sp>
      <p:sp>
        <p:nvSpPr>
          <p:cNvPr id="3" name="Text 1"/>
          <p:cNvSpPr/>
          <p:nvPr/>
        </p:nvSpPr>
        <p:spPr>
          <a:xfrm>
            <a:off x="864037" y="3600807"/>
            <a:ext cx="12902327" cy="2370296"/>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Inter" pitchFamily="34" charset="0"/>
                <a:ea typeface="Inter" pitchFamily="34" charset="-122"/>
                <a:cs typeface="Inter" pitchFamily="34" charset="-120"/>
              </a:rPr>
              <a:t>With growing concerns about climate change and environmental sustainability, individuals are increasingly looking for ways to reduce their carbon footprint. However, many people struggle to understand the specific impact of their daily activities, such as energy use, transportation choices, and waste production. For example, someone might be unaware of how their energy consumption at home contributes to their overall carbon footprint or how their transportation choices affect the environment. Existing resources often provide generic advice but lack personalized insights that resonate with users' individual lifestyles and habits.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2456021"/>
            <a:ext cx="6789420" cy="848558"/>
          </a:xfrm>
          <a:prstGeom prst="rect">
            <a:avLst/>
          </a:prstGeom>
          <a:noFill/>
          <a:ln/>
        </p:spPr>
        <p:txBody>
          <a:bodyPr wrap="none" lIns="0" tIns="0" rIns="0" bIns="0" rtlCol="0" anchor="t"/>
          <a:lstStyle/>
          <a:p>
            <a:pPr indent="0" marL="0">
              <a:lnSpc>
                <a:spcPts val="6650"/>
              </a:lnSpc>
              <a:buNone/>
            </a:pPr>
            <a:r>
              <a:rPr lang="en-US" sz="5300" b="1" spc="-107" kern="0" dirty="0">
                <a:solidFill>
                  <a:srgbClr val="F95F88"/>
                </a:solidFill>
                <a:latin typeface="Petrona" pitchFamily="34" charset="0"/>
                <a:ea typeface="Petrona" pitchFamily="34" charset="-122"/>
                <a:cs typeface="Petrona" pitchFamily="34" charset="-120"/>
              </a:rPr>
              <a:t>Introduction</a:t>
            </a:r>
            <a:endParaRPr lang="en-US" sz="5300" dirty="0"/>
          </a:p>
        </p:txBody>
      </p:sp>
      <p:sp>
        <p:nvSpPr>
          <p:cNvPr id="3" name="Text 1"/>
          <p:cNvSpPr/>
          <p:nvPr/>
        </p:nvSpPr>
        <p:spPr>
          <a:xfrm>
            <a:off x="864037" y="3798332"/>
            <a:ext cx="12902327" cy="1975247"/>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Inter" pitchFamily="34" charset="0"/>
                <a:ea typeface="Inter" pitchFamily="34" charset="-122"/>
                <a:cs typeface="Inter" pitchFamily="34" charset="-120"/>
              </a:rPr>
              <a:t>Welcome to the world of Carbon Sense, where we delve into the fascinating topic of carbon emissions and their impact on our planet. In this document, we will explore the causes and consequences of excessive carbon emissions, as well as discuss potential solutions to mitigate their effects. Whether you are a concerned individual or a policy maker, this document aims to provide you with valuable insights and knowledge to foster a more sustainable future for all. So, let's embark on this journey together and deepen our understanding of carbon sense!</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6097072" y="254437"/>
            <a:ext cx="2436257" cy="2035731"/>
          </a:xfrm>
          <a:prstGeom prst="rect">
            <a:avLst/>
          </a:prstGeom>
        </p:spPr>
      </p:pic>
      <p:sp>
        <p:nvSpPr>
          <p:cNvPr id="3" name="Text 0"/>
          <p:cNvSpPr/>
          <p:nvPr/>
        </p:nvSpPr>
        <p:spPr>
          <a:xfrm>
            <a:off x="712470" y="3104793"/>
            <a:ext cx="5598200" cy="699730"/>
          </a:xfrm>
          <a:prstGeom prst="rect">
            <a:avLst/>
          </a:prstGeom>
          <a:noFill/>
          <a:ln/>
        </p:spPr>
        <p:txBody>
          <a:bodyPr wrap="none" lIns="0" tIns="0" rIns="0" bIns="0" rtlCol="0" anchor="t"/>
          <a:lstStyle/>
          <a:p>
            <a:pPr indent="0" marL="0">
              <a:lnSpc>
                <a:spcPts val="5500"/>
              </a:lnSpc>
              <a:buNone/>
            </a:pPr>
            <a:r>
              <a:rPr lang="en-US" sz="4400" b="1" spc="-88" kern="0" dirty="0">
                <a:solidFill>
                  <a:srgbClr val="F95F88"/>
                </a:solidFill>
                <a:latin typeface="Petrona" pitchFamily="34" charset="0"/>
                <a:ea typeface="Petrona" pitchFamily="34" charset="-122"/>
                <a:cs typeface="Petrona" pitchFamily="34" charset="-120"/>
              </a:rPr>
              <a:t>Vision and Mission</a:t>
            </a:r>
            <a:endParaRPr lang="en-US" sz="4400" dirty="0"/>
          </a:p>
        </p:txBody>
      </p:sp>
      <p:sp>
        <p:nvSpPr>
          <p:cNvPr id="4" name="Shape 1"/>
          <p:cNvSpPr/>
          <p:nvPr/>
        </p:nvSpPr>
        <p:spPr>
          <a:xfrm>
            <a:off x="712470" y="4338757"/>
            <a:ext cx="458033" cy="458033"/>
          </a:xfrm>
          <a:prstGeom prst="roundRect">
            <a:avLst>
              <a:gd name="adj" fmla="val 18667"/>
            </a:avLst>
          </a:prstGeom>
          <a:solidFill>
            <a:srgbClr val="E0D7F4"/>
          </a:solidFill>
          <a:ln w="7620">
            <a:solidFill>
              <a:srgbClr val="C6BDDA"/>
            </a:solidFill>
            <a:prstDash val="solid"/>
          </a:ln>
        </p:spPr>
      </p:sp>
      <p:sp>
        <p:nvSpPr>
          <p:cNvPr id="5" name="Text 2"/>
          <p:cNvSpPr/>
          <p:nvPr/>
        </p:nvSpPr>
        <p:spPr>
          <a:xfrm>
            <a:off x="872966" y="4399836"/>
            <a:ext cx="137041" cy="335875"/>
          </a:xfrm>
          <a:prstGeom prst="rect">
            <a:avLst/>
          </a:prstGeom>
          <a:noFill/>
          <a:ln/>
        </p:spPr>
        <p:txBody>
          <a:bodyPr wrap="none" lIns="0" tIns="0" rIns="0" bIns="0" rtlCol="0" anchor="t"/>
          <a:lstStyle/>
          <a:p>
            <a:pPr algn="ctr" indent="0" marL="0">
              <a:lnSpc>
                <a:spcPts val="2600"/>
              </a:lnSpc>
              <a:buNone/>
            </a:pPr>
            <a:r>
              <a:rPr lang="en-US" sz="2600" b="1" spc="-53" kern="0" dirty="0">
                <a:solidFill>
                  <a:srgbClr val="272525"/>
                </a:solidFill>
                <a:latin typeface="Petrona" pitchFamily="34" charset="0"/>
                <a:ea typeface="Petrona" pitchFamily="34" charset="-122"/>
                <a:cs typeface="Petrona" pitchFamily="34" charset="-120"/>
              </a:rPr>
              <a:t>1</a:t>
            </a:r>
            <a:endParaRPr lang="en-US" sz="2600" dirty="0"/>
          </a:p>
        </p:txBody>
      </p:sp>
      <p:sp>
        <p:nvSpPr>
          <p:cNvPr id="6" name="Text 3"/>
          <p:cNvSpPr/>
          <p:nvPr/>
        </p:nvSpPr>
        <p:spPr>
          <a:xfrm>
            <a:off x="1373981" y="4338757"/>
            <a:ext cx="2799040" cy="349806"/>
          </a:xfrm>
          <a:prstGeom prst="rect">
            <a:avLst/>
          </a:prstGeom>
          <a:noFill/>
          <a:ln/>
        </p:spPr>
        <p:txBody>
          <a:bodyPr wrap="none" lIns="0" tIns="0" rIns="0" bIns="0" rtlCol="0" anchor="t"/>
          <a:lstStyle/>
          <a:p>
            <a:pPr indent="0" marL="0">
              <a:lnSpc>
                <a:spcPts val="2750"/>
              </a:lnSpc>
              <a:buNone/>
            </a:pPr>
            <a:r>
              <a:rPr lang="en-US" sz="2200" b="1" spc="-44" kern="0" dirty="0">
                <a:solidFill>
                  <a:srgbClr val="272525"/>
                </a:solidFill>
                <a:latin typeface="Petrona" pitchFamily="34" charset="0"/>
                <a:ea typeface="Petrona" pitchFamily="34" charset="-122"/>
                <a:cs typeface="Petrona" pitchFamily="34" charset="-120"/>
              </a:rPr>
              <a:t>User Management</a:t>
            </a:r>
            <a:endParaRPr lang="en-US" sz="2200" dirty="0"/>
          </a:p>
        </p:txBody>
      </p:sp>
      <p:sp>
        <p:nvSpPr>
          <p:cNvPr id="7" name="Text 4"/>
          <p:cNvSpPr/>
          <p:nvPr/>
        </p:nvSpPr>
        <p:spPr>
          <a:xfrm>
            <a:off x="1373981" y="4810601"/>
            <a:ext cx="5839539" cy="651510"/>
          </a:xfrm>
          <a:prstGeom prst="rect">
            <a:avLst/>
          </a:prstGeom>
          <a:noFill/>
          <a:ln/>
        </p:spPr>
        <p:txBody>
          <a:bodyPr wrap="square" lIns="0" tIns="0" rIns="0" bIns="0" rtlCol="0" anchor="t"/>
          <a:lstStyle/>
          <a:p>
            <a:pPr indent="0" marL="0">
              <a:lnSpc>
                <a:spcPts val="2550"/>
              </a:lnSpc>
              <a:buNone/>
            </a:pPr>
            <a:r>
              <a:rPr lang="en-US" sz="1600" spc="-32" kern="0" dirty="0">
                <a:solidFill>
                  <a:srgbClr val="272525"/>
                </a:solidFill>
                <a:latin typeface="Inter" pitchFamily="34" charset="0"/>
                <a:ea typeface="Inter" pitchFamily="34" charset="-122"/>
                <a:cs typeface="Inter" pitchFamily="34" charset="-120"/>
              </a:rPr>
              <a:t>The system must allow users to register, log in, and manage their profiles.</a:t>
            </a:r>
            <a:endParaRPr lang="en-US" sz="1600" dirty="0"/>
          </a:p>
        </p:txBody>
      </p:sp>
      <p:sp>
        <p:nvSpPr>
          <p:cNvPr id="8" name="Shape 5"/>
          <p:cNvSpPr/>
          <p:nvPr/>
        </p:nvSpPr>
        <p:spPr>
          <a:xfrm>
            <a:off x="7416998" y="4338757"/>
            <a:ext cx="458033" cy="458033"/>
          </a:xfrm>
          <a:prstGeom prst="roundRect">
            <a:avLst>
              <a:gd name="adj" fmla="val 18667"/>
            </a:avLst>
          </a:prstGeom>
          <a:solidFill>
            <a:srgbClr val="E0D7F4"/>
          </a:solidFill>
          <a:ln w="7620">
            <a:solidFill>
              <a:srgbClr val="C6BDDA"/>
            </a:solidFill>
            <a:prstDash val="solid"/>
          </a:ln>
        </p:spPr>
      </p:sp>
      <p:sp>
        <p:nvSpPr>
          <p:cNvPr id="9" name="Text 6"/>
          <p:cNvSpPr/>
          <p:nvPr/>
        </p:nvSpPr>
        <p:spPr>
          <a:xfrm>
            <a:off x="7554039" y="4399836"/>
            <a:ext cx="183833" cy="335875"/>
          </a:xfrm>
          <a:prstGeom prst="rect">
            <a:avLst/>
          </a:prstGeom>
          <a:noFill/>
          <a:ln/>
        </p:spPr>
        <p:txBody>
          <a:bodyPr wrap="none" lIns="0" tIns="0" rIns="0" bIns="0" rtlCol="0" anchor="t"/>
          <a:lstStyle/>
          <a:p>
            <a:pPr algn="ctr" indent="0" marL="0">
              <a:lnSpc>
                <a:spcPts val="2600"/>
              </a:lnSpc>
              <a:buNone/>
            </a:pPr>
            <a:r>
              <a:rPr lang="en-US" sz="2600" b="1" spc="-53" kern="0" dirty="0">
                <a:solidFill>
                  <a:srgbClr val="272525"/>
                </a:solidFill>
                <a:latin typeface="Petrona" pitchFamily="34" charset="0"/>
                <a:ea typeface="Petrona" pitchFamily="34" charset="-122"/>
                <a:cs typeface="Petrona" pitchFamily="34" charset="-120"/>
              </a:rPr>
              <a:t>2</a:t>
            </a:r>
            <a:endParaRPr lang="en-US" sz="2600" dirty="0"/>
          </a:p>
        </p:txBody>
      </p:sp>
      <p:sp>
        <p:nvSpPr>
          <p:cNvPr id="10" name="Text 7"/>
          <p:cNvSpPr/>
          <p:nvPr/>
        </p:nvSpPr>
        <p:spPr>
          <a:xfrm>
            <a:off x="8078510" y="4338757"/>
            <a:ext cx="3407926" cy="349806"/>
          </a:xfrm>
          <a:prstGeom prst="rect">
            <a:avLst/>
          </a:prstGeom>
          <a:noFill/>
          <a:ln/>
        </p:spPr>
        <p:txBody>
          <a:bodyPr wrap="none" lIns="0" tIns="0" rIns="0" bIns="0" rtlCol="0" anchor="t"/>
          <a:lstStyle/>
          <a:p>
            <a:pPr indent="0" marL="0">
              <a:lnSpc>
                <a:spcPts val="2750"/>
              </a:lnSpc>
              <a:buNone/>
            </a:pPr>
            <a:r>
              <a:rPr lang="en-US" sz="2200" b="1" spc="-44" kern="0" dirty="0">
                <a:solidFill>
                  <a:srgbClr val="272525"/>
                </a:solidFill>
                <a:latin typeface="Petrona" pitchFamily="34" charset="0"/>
                <a:ea typeface="Petrona" pitchFamily="34" charset="-122"/>
                <a:cs typeface="Petrona" pitchFamily="34" charset="-120"/>
              </a:rPr>
              <a:t>Carbon Emissions Tracking</a:t>
            </a:r>
            <a:endParaRPr lang="en-US" sz="2200" dirty="0"/>
          </a:p>
        </p:txBody>
      </p:sp>
      <p:sp>
        <p:nvSpPr>
          <p:cNvPr id="11" name="Text 8"/>
          <p:cNvSpPr/>
          <p:nvPr/>
        </p:nvSpPr>
        <p:spPr>
          <a:xfrm>
            <a:off x="8078510" y="4810601"/>
            <a:ext cx="5839539" cy="977265"/>
          </a:xfrm>
          <a:prstGeom prst="rect">
            <a:avLst/>
          </a:prstGeom>
          <a:noFill/>
          <a:ln/>
        </p:spPr>
        <p:txBody>
          <a:bodyPr wrap="square" lIns="0" tIns="0" rIns="0" bIns="0" rtlCol="0" anchor="t"/>
          <a:lstStyle/>
          <a:p>
            <a:pPr indent="0" marL="0">
              <a:lnSpc>
                <a:spcPts val="2550"/>
              </a:lnSpc>
              <a:buNone/>
            </a:pPr>
            <a:r>
              <a:rPr lang="en-US" sz="1600" spc="-32" kern="0" dirty="0">
                <a:solidFill>
                  <a:srgbClr val="272525"/>
                </a:solidFill>
                <a:latin typeface="Inter" pitchFamily="34" charset="0"/>
                <a:ea typeface="Inter" pitchFamily="34" charset="-122"/>
                <a:cs typeface="Inter" pitchFamily="34" charset="-120"/>
              </a:rPr>
              <a:t>The system must allow users to input data related to their activities (e.g., electricity usage, travel, etc.) and calculate the corresponding carbon emissions.</a:t>
            </a:r>
            <a:endParaRPr lang="en-US" sz="1600" dirty="0"/>
          </a:p>
        </p:txBody>
      </p:sp>
      <p:sp>
        <p:nvSpPr>
          <p:cNvPr id="12" name="Shape 9"/>
          <p:cNvSpPr/>
          <p:nvPr/>
        </p:nvSpPr>
        <p:spPr>
          <a:xfrm>
            <a:off x="712470" y="6220301"/>
            <a:ext cx="458033" cy="458033"/>
          </a:xfrm>
          <a:prstGeom prst="roundRect">
            <a:avLst>
              <a:gd name="adj" fmla="val 18667"/>
            </a:avLst>
          </a:prstGeom>
          <a:solidFill>
            <a:srgbClr val="E0D7F4"/>
          </a:solidFill>
          <a:ln w="7620">
            <a:solidFill>
              <a:srgbClr val="C6BDDA"/>
            </a:solidFill>
            <a:prstDash val="solid"/>
          </a:ln>
        </p:spPr>
      </p:sp>
      <p:sp>
        <p:nvSpPr>
          <p:cNvPr id="13" name="Text 10"/>
          <p:cNvSpPr/>
          <p:nvPr/>
        </p:nvSpPr>
        <p:spPr>
          <a:xfrm>
            <a:off x="849749" y="6281380"/>
            <a:ext cx="183475" cy="335875"/>
          </a:xfrm>
          <a:prstGeom prst="rect">
            <a:avLst/>
          </a:prstGeom>
          <a:noFill/>
          <a:ln/>
        </p:spPr>
        <p:txBody>
          <a:bodyPr wrap="none" lIns="0" tIns="0" rIns="0" bIns="0" rtlCol="0" anchor="t"/>
          <a:lstStyle/>
          <a:p>
            <a:pPr algn="ctr" indent="0" marL="0">
              <a:lnSpc>
                <a:spcPts val="2600"/>
              </a:lnSpc>
              <a:buNone/>
            </a:pPr>
            <a:r>
              <a:rPr lang="en-US" sz="2600" b="1" spc="-53" kern="0" dirty="0">
                <a:solidFill>
                  <a:srgbClr val="272525"/>
                </a:solidFill>
                <a:latin typeface="Petrona" pitchFamily="34" charset="0"/>
                <a:ea typeface="Petrona" pitchFamily="34" charset="-122"/>
                <a:cs typeface="Petrona" pitchFamily="34" charset="-120"/>
              </a:rPr>
              <a:t>3</a:t>
            </a:r>
            <a:endParaRPr lang="en-US" sz="2600" dirty="0"/>
          </a:p>
        </p:txBody>
      </p:sp>
      <p:sp>
        <p:nvSpPr>
          <p:cNvPr id="14" name="Text 11"/>
          <p:cNvSpPr/>
          <p:nvPr/>
        </p:nvSpPr>
        <p:spPr>
          <a:xfrm>
            <a:off x="1373981" y="6220301"/>
            <a:ext cx="3360420" cy="349806"/>
          </a:xfrm>
          <a:prstGeom prst="rect">
            <a:avLst/>
          </a:prstGeom>
          <a:noFill/>
          <a:ln/>
        </p:spPr>
        <p:txBody>
          <a:bodyPr wrap="none" lIns="0" tIns="0" rIns="0" bIns="0" rtlCol="0" anchor="t"/>
          <a:lstStyle/>
          <a:p>
            <a:pPr indent="0" marL="0">
              <a:lnSpc>
                <a:spcPts val="2750"/>
              </a:lnSpc>
              <a:buNone/>
            </a:pPr>
            <a:r>
              <a:rPr lang="en-US" sz="2200" b="1" spc="-44" kern="0" dirty="0">
                <a:solidFill>
                  <a:srgbClr val="272525"/>
                </a:solidFill>
                <a:latin typeface="Petrona" pitchFamily="34" charset="0"/>
                <a:ea typeface="Petrona" pitchFamily="34" charset="-122"/>
                <a:cs typeface="Petrona" pitchFamily="34" charset="-120"/>
              </a:rPr>
              <a:t>Monthly Emissions History</a:t>
            </a:r>
            <a:endParaRPr lang="en-US" sz="2200" dirty="0"/>
          </a:p>
        </p:txBody>
      </p:sp>
      <p:sp>
        <p:nvSpPr>
          <p:cNvPr id="15" name="Text 12"/>
          <p:cNvSpPr/>
          <p:nvPr/>
        </p:nvSpPr>
        <p:spPr>
          <a:xfrm>
            <a:off x="1373981" y="6692146"/>
            <a:ext cx="5839539" cy="651510"/>
          </a:xfrm>
          <a:prstGeom prst="rect">
            <a:avLst/>
          </a:prstGeom>
          <a:noFill/>
          <a:ln/>
        </p:spPr>
        <p:txBody>
          <a:bodyPr wrap="square" lIns="0" tIns="0" rIns="0" bIns="0" rtlCol="0" anchor="t"/>
          <a:lstStyle/>
          <a:p>
            <a:pPr indent="0" marL="0">
              <a:lnSpc>
                <a:spcPts val="2550"/>
              </a:lnSpc>
              <a:buNone/>
            </a:pPr>
            <a:r>
              <a:rPr lang="en-US" sz="1600" spc="-32" kern="0" dirty="0">
                <a:solidFill>
                  <a:srgbClr val="272525"/>
                </a:solidFill>
                <a:latin typeface="Inter" pitchFamily="34" charset="0"/>
                <a:ea typeface="Inter" pitchFamily="34" charset="-122"/>
                <a:cs typeface="Inter" pitchFamily="34" charset="-120"/>
              </a:rPr>
              <a:t>The system must store and display a history of the user's carbon emissions on a monthly basis.</a:t>
            </a:r>
            <a:endParaRPr lang="en-US" sz="1600" dirty="0"/>
          </a:p>
        </p:txBody>
      </p:sp>
      <p:sp>
        <p:nvSpPr>
          <p:cNvPr id="16" name="Shape 13"/>
          <p:cNvSpPr/>
          <p:nvPr/>
        </p:nvSpPr>
        <p:spPr>
          <a:xfrm>
            <a:off x="7416998" y="6220301"/>
            <a:ext cx="458033" cy="458033"/>
          </a:xfrm>
          <a:prstGeom prst="roundRect">
            <a:avLst>
              <a:gd name="adj" fmla="val 18667"/>
            </a:avLst>
          </a:prstGeom>
          <a:solidFill>
            <a:srgbClr val="E0D7F4"/>
          </a:solidFill>
          <a:ln w="7620">
            <a:solidFill>
              <a:srgbClr val="C6BDDA"/>
            </a:solidFill>
            <a:prstDash val="solid"/>
          </a:ln>
        </p:spPr>
      </p:sp>
      <p:sp>
        <p:nvSpPr>
          <p:cNvPr id="17" name="Text 14"/>
          <p:cNvSpPr/>
          <p:nvPr/>
        </p:nvSpPr>
        <p:spPr>
          <a:xfrm>
            <a:off x="7558802" y="6281380"/>
            <a:ext cx="174427" cy="335875"/>
          </a:xfrm>
          <a:prstGeom prst="rect">
            <a:avLst/>
          </a:prstGeom>
          <a:noFill/>
          <a:ln/>
        </p:spPr>
        <p:txBody>
          <a:bodyPr wrap="none" lIns="0" tIns="0" rIns="0" bIns="0" rtlCol="0" anchor="t"/>
          <a:lstStyle/>
          <a:p>
            <a:pPr algn="ctr" indent="0" marL="0">
              <a:lnSpc>
                <a:spcPts val="2600"/>
              </a:lnSpc>
              <a:buNone/>
            </a:pPr>
            <a:r>
              <a:rPr lang="en-US" sz="2600" b="1" spc="-53" kern="0" dirty="0">
                <a:solidFill>
                  <a:srgbClr val="272525"/>
                </a:solidFill>
                <a:latin typeface="Petrona" pitchFamily="34" charset="0"/>
                <a:ea typeface="Petrona" pitchFamily="34" charset="-122"/>
                <a:cs typeface="Petrona" pitchFamily="34" charset="-120"/>
              </a:rPr>
              <a:t>4</a:t>
            </a:r>
            <a:endParaRPr lang="en-US" sz="2600" dirty="0"/>
          </a:p>
        </p:txBody>
      </p:sp>
      <p:sp>
        <p:nvSpPr>
          <p:cNvPr id="18" name="Text 15"/>
          <p:cNvSpPr/>
          <p:nvPr/>
        </p:nvSpPr>
        <p:spPr>
          <a:xfrm>
            <a:off x="8078510" y="6220301"/>
            <a:ext cx="3808571" cy="349806"/>
          </a:xfrm>
          <a:prstGeom prst="rect">
            <a:avLst/>
          </a:prstGeom>
          <a:noFill/>
          <a:ln/>
        </p:spPr>
        <p:txBody>
          <a:bodyPr wrap="none" lIns="0" tIns="0" rIns="0" bIns="0" rtlCol="0" anchor="t"/>
          <a:lstStyle/>
          <a:p>
            <a:pPr indent="0" marL="0">
              <a:lnSpc>
                <a:spcPts val="2750"/>
              </a:lnSpc>
              <a:buNone/>
            </a:pPr>
            <a:r>
              <a:rPr lang="en-US" sz="2200" b="1" spc="-44" kern="0" dirty="0">
                <a:solidFill>
                  <a:srgbClr val="272525"/>
                </a:solidFill>
                <a:latin typeface="Petrona" pitchFamily="34" charset="0"/>
                <a:ea typeface="Petrona" pitchFamily="34" charset="-122"/>
                <a:cs typeface="Petrona" pitchFamily="34" charset="-120"/>
              </a:rPr>
              <a:t>Data Visualization &amp; Reporting</a:t>
            </a:r>
            <a:endParaRPr lang="en-US" sz="2200" dirty="0"/>
          </a:p>
        </p:txBody>
      </p:sp>
      <p:sp>
        <p:nvSpPr>
          <p:cNvPr id="19" name="Text 16"/>
          <p:cNvSpPr/>
          <p:nvPr/>
        </p:nvSpPr>
        <p:spPr>
          <a:xfrm>
            <a:off x="8078510" y="6692146"/>
            <a:ext cx="5839539" cy="977265"/>
          </a:xfrm>
          <a:prstGeom prst="rect">
            <a:avLst/>
          </a:prstGeom>
          <a:noFill/>
          <a:ln/>
        </p:spPr>
        <p:txBody>
          <a:bodyPr wrap="square" lIns="0" tIns="0" rIns="0" bIns="0" rtlCol="0" anchor="t"/>
          <a:lstStyle/>
          <a:p>
            <a:pPr indent="0" marL="0">
              <a:lnSpc>
                <a:spcPts val="2550"/>
              </a:lnSpc>
              <a:buNone/>
            </a:pPr>
            <a:r>
              <a:rPr lang="en-US" sz="1600" spc="-32" kern="0" dirty="0">
                <a:solidFill>
                  <a:srgbClr val="272525"/>
                </a:solidFill>
                <a:latin typeface="Inter" pitchFamily="34" charset="0"/>
                <a:ea typeface="Inter" pitchFamily="34" charset="-122"/>
                <a:cs typeface="Inter" pitchFamily="34" charset="-120"/>
              </a:rPr>
              <a:t>The system should provide visual representations of the user's emissions data over time and allow users to generate reports of their carbon emissions.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78791" y="2703790"/>
            <a:ext cx="5016698" cy="2821900"/>
          </a:xfrm>
          <a:prstGeom prst="rect">
            <a:avLst/>
          </a:prstGeom>
        </p:spPr>
      </p:pic>
      <p:sp>
        <p:nvSpPr>
          <p:cNvPr id="4" name="Text 0"/>
          <p:cNvSpPr/>
          <p:nvPr/>
        </p:nvSpPr>
        <p:spPr>
          <a:xfrm>
            <a:off x="657582" y="664250"/>
            <a:ext cx="6955155" cy="645914"/>
          </a:xfrm>
          <a:prstGeom prst="rect">
            <a:avLst/>
          </a:prstGeom>
          <a:noFill/>
          <a:ln/>
        </p:spPr>
        <p:txBody>
          <a:bodyPr wrap="none" lIns="0" tIns="0" rIns="0" bIns="0" rtlCol="0" anchor="t"/>
          <a:lstStyle/>
          <a:p>
            <a:pPr indent="0" marL="0">
              <a:lnSpc>
                <a:spcPts val="5050"/>
              </a:lnSpc>
              <a:buNone/>
            </a:pPr>
            <a:r>
              <a:rPr lang="en-US" sz="4050" b="1" spc="-81" kern="0" dirty="0">
                <a:solidFill>
                  <a:srgbClr val="F95F88"/>
                </a:solidFill>
                <a:latin typeface="Petrona" pitchFamily="34" charset="0"/>
                <a:ea typeface="Petrona" pitchFamily="34" charset="-122"/>
                <a:cs typeface="Petrona" pitchFamily="34" charset="-120"/>
              </a:rPr>
              <a:t>Non-Functional Requirements</a:t>
            </a:r>
            <a:endParaRPr lang="en-US" sz="4050" dirty="0"/>
          </a:p>
        </p:txBody>
      </p:sp>
      <p:sp>
        <p:nvSpPr>
          <p:cNvPr id="5" name="Shape 1"/>
          <p:cNvSpPr/>
          <p:nvPr/>
        </p:nvSpPr>
        <p:spPr>
          <a:xfrm>
            <a:off x="657582" y="1591985"/>
            <a:ext cx="7828836" cy="1127046"/>
          </a:xfrm>
          <a:prstGeom prst="roundRect">
            <a:avLst>
              <a:gd name="adj" fmla="val 7002"/>
            </a:avLst>
          </a:prstGeom>
          <a:solidFill>
            <a:srgbClr val="E0D7F4"/>
          </a:solidFill>
          <a:ln w="7620">
            <a:solidFill>
              <a:srgbClr val="C6BDDA"/>
            </a:solidFill>
            <a:prstDash val="solid"/>
          </a:ln>
        </p:spPr>
      </p:sp>
      <p:sp>
        <p:nvSpPr>
          <p:cNvPr id="6" name="Text 2"/>
          <p:cNvSpPr/>
          <p:nvPr/>
        </p:nvSpPr>
        <p:spPr>
          <a:xfrm>
            <a:off x="853083" y="1787485"/>
            <a:ext cx="2583537" cy="322898"/>
          </a:xfrm>
          <a:prstGeom prst="rect">
            <a:avLst/>
          </a:prstGeom>
          <a:noFill/>
          <a:ln/>
        </p:spPr>
        <p:txBody>
          <a:bodyPr wrap="none" lIns="0" tIns="0" rIns="0" bIns="0" rtlCol="0" anchor="t"/>
          <a:lstStyle/>
          <a:p>
            <a:pPr indent="0" marL="0">
              <a:lnSpc>
                <a:spcPts val="2500"/>
              </a:lnSpc>
              <a:buNone/>
            </a:pPr>
            <a:r>
              <a:rPr lang="en-US" sz="2000" b="1" spc="-41" kern="0" dirty="0">
                <a:solidFill>
                  <a:srgbClr val="272525"/>
                </a:solidFill>
                <a:latin typeface="Petrona" pitchFamily="34" charset="0"/>
                <a:ea typeface="Petrona" pitchFamily="34" charset="-122"/>
                <a:cs typeface="Petrona" pitchFamily="34" charset="-120"/>
              </a:rPr>
              <a:t>Performance</a:t>
            </a:r>
            <a:endParaRPr lang="en-US" sz="2000" dirty="0"/>
          </a:p>
        </p:txBody>
      </p:sp>
      <p:sp>
        <p:nvSpPr>
          <p:cNvPr id="7" name="Text 3"/>
          <p:cNvSpPr/>
          <p:nvPr/>
        </p:nvSpPr>
        <p:spPr>
          <a:xfrm>
            <a:off x="853083" y="2223016"/>
            <a:ext cx="7437834" cy="300514"/>
          </a:xfrm>
          <a:prstGeom prst="rect">
            <a:avLst/>
          </a:prstGeom>
          <a:noFill/>
          <a:ln/>
        </p:spPr>
        <p:txBody>
          <a:bodyPr wrap="none" lIns="0" tIns="0" rIns="0" bIns="0" rtlCol="0" anchor="t"/>
          <a:lstStyle/>
          <a:p>
            <a:pPr indent="0" marL="0">
              <a:lnSpc>
                <a:spcPts val="2350"/>
              </a:lnSpc>
              <a:buNone/>
            </a:pPr>
            <a:r>
              <a:rPr lang="en-US" sz="1450" spc="-30" kern="0" dirty="0">
                <a:solidFill>
                  <a:srgbClr val="272525"/>
                </a:solidFill>
                <a:latin typeface="Inter" pitchFamily="34" charset="0"/>
                <a:ea typeface="Inter" pitchFamily="34" charset="-122"/>
                <a:cs typeface="Inter" pitchFamily="34" charset="-120"/>
              </a:rPr>
              <a:t>The system should calculate and display carbon emissions data with minimal latency</a:t>
            </a:r>
            <a:endParaRPr lang="en-US" sz="1450" dirty="0"/>
          </a:p>
        </p:txBody>
      </p:sp>
      <p:sp>
        <p:nvSpPr>
          <p:cNvPr id="8" name="Shape 4"/>
          <p:cNvSpPr/>
          <p:nvPr/>
        </p:nvSpPr>
        <p:spPr>
          <a:xfrm>
            <a:off x="657582" y="2906911"/>
            <a:ext cx="7828836" cy="1427559"/>
          </a:xfrm>
          <a:prstGeom prst="roundRect">
            <a:avLst>
              <a:gd name="adj" fmla="val 5528"/>
            </a:avLst>
          </a:prstGeom>
          <a:solidFill>
            <a:srgbClr val="E0D7F4"/>
          </a:solidFill>
          <a:ln w="7620">
            <a:solidFill>
              <a:srgbClr val="C6BDDA"/>
            </a:solidFill>
            <a:prstDash val="solid"/>
          </a:ln>
        </p:spPr>
      </p:sp>
      <p:sp>
        <p:nvSpPr>
          <p:cNvPr id="9" name="Text 5"/>
          <p:cNvSpPr/>
          <p:nvPr/>
        </p:nvSpPr>
        <p:spPr>
          <a:xfrm>
            <a:off x="853083" y="3102412"/>
            <a:ext cx="2583537" cy="322898"/>
          </a:xfrm>
          <a:prstGeom prst="rect">
            <a:avLst/>
          </a:prstGeom>
          <a:noFill/>
          <a:ln/>
        </p:spPr>
        <p:txBody>
          <a:bodyPr wrap="none" lIns="0" tIns="0" rIns="0" bIns="0" rtlCol="0" anchor="t"/>
          <a:lstStyle/>
          <a:p>
            <a:pPr indent="0" marL="0">
              <a:lnSpc>
                <a:spcPts val="2500"/>
              </a:lnSpc>
              <a:buNone/>
            </a:pPr>
            <a:r>
              <a:rPr lang="en-US" sz="2000" b="1" spc="-41" kern="0" dirty="0">
                <a:solidFill>
                  <a:srgbClr val="272525"/>
                </a:solidFill>
                <a:latin typeface="Petrona" pitchFamily="34" charset="0"/>
                <a:ea typeface="Petrona" pitchFamily="34" charset="-122"/>
                <a:cs typeface="Petrona" pitchFamily="34" charset="-120"/>
              </a:rPr>
              <a:t>Scalability</a:t>
            </a:r>
            <a:endParaRPr lang="en-US" sz="2000" dirty="0"/>
          </a:p>
        </p:txBody>
      </p:sp>
      <p:sp>
        <p:nvSpPr>
          <p:cNvPr id="10" name="Text 6"/>
          <p:cNvSpPr/>
          <p:nvPr/>
        </p:nvSpPr>
        <p:spPr>
          <a:xfrm>
            <a:off x="853083" y="3537942"/>
            <a:ext cx="7437834" cy="601028"/>
          </a:xfrm>
          <a:prstGeom prst="rect">
            <a:avLst/>
          </a:prstGeom>
          <a:noFill/>
          <a:ln/>
        </p:spPr>
        <p:txBody>
          <a:bodyPr wrap="square" lIns="0" tIns="0" rIns="0" bIns="0" rtlCol="0" anchor="t"/>
          <a:lstStyle/>
          <a:p>
            <a:pPr indent="0" marL="0">
              <a:lnSpc>
                <a:spcPts val="2350"/>
              </a:lnSpc>
              <a:buNone/>
            </a:pPr>
            <a:r>
              <a:rPr lang="en-US" sz="1450" spc="-30" kern="0" dirty="0">
                <a:solidFill>
                  <a:srgbClr val="272525"/>
                </a:solidFill>
                <a:latin typeface="Inter" pitchFamily="34" charset="0"/>
                <a:ea typeface="Inter" pitchFamily="34" charset="-122"/>
                <a:cs typeface="Inter" pitchFamily="34" charset="-120"/>
              </a:rPr>
              <a:t>The architecture should support increased load as more users begin tracking their emissions.</a:t>
            </a:r>
            <a:endParaRPr lang="en-US" sz="1450" dirty="0"/>
          </a:p>
        </p:txBody>
      </p:sp>
      <p:sp>
        <p:nvSpPr>
          <p:cNvPr id="11" name="Shape 7"/>
          <p:cNvSpPr/>
          <p:nvPr/>
        </p:nvSpPr>
        <p:spPr>
          <a:xfrm>
            <a:off x="657582" y="4522351"/>
            <a:ext cx="7828836" cy="1427559"/>
          </a:xfrm>
          <a:prstGeom prst="roundRect">
            <a:avLst>
              <a:gd name="adj" fmla="val 5528"/>
            </a:avLst>
          </a:prstGeom>
          <a:solidFill>
            <a:srgbClr val="E0D7F4"/>
          </a:solidFill>
          <a:ln w="7620">
            <a:solidFill>
              <a:srgbClr val="C6BDDA"/>
            </a:solidFill>
            <a:prstDash val="solid"/>
          </a:ln>
        </p:spPr>
      </p:sp>
      <p:sp>
        <p:nvSpPr>
          <p:cNvPr id="12" name="Text 8"/>
          <p:cNvSpPr/>
          <p:nvPr/>
        </p:nvSpPr>
        <p:spPr>
          <a:xfrm>
            <a:off x="853083" y="4717852"/>
            <a:ext cx="2583537" cy="322898"/>
          </a:xfrm>
          <a:prstGeom prst="rect">
            <a:avLst/>
          </a:prstGeom>
          <a:noFill/>
          <a:ln/>
        </p:spPr>
        <p:txBody>
          <a:bodyPr wrap="none" lIns="0" tIns="0" rIns="0" bIns="0" rtlCol="0" anchor="t"/>
          <a:lstStyle/>
          <a:p>
            <a:pPr indent="0" marL="0">
              <a:lnSpc>
                <a:spcPts val="2500"/>
              </a:lnSpc>
              <a:buNone/>
            </a:pPr>
            <a:r>
              <a:rPr lang="en-US" sz="2000" b="1" spc="-41" kern="0" dirty="0">
                <a:solidFill>
                  <a:srgbClr val="272525"/>
                </a:solidFill>
                <a:latin typeface="Petrona" pitchFamily="34" charset="0"/>
                <a:ea typeface="Petrona" pitchFamily="34" charset="-122"/>
                <a:cs typeface="Petrona" pitchFamily="34" charset="-120"/>
              </a:rPr>
              <a:t>Security</a:t>
            </a:r>
            <a:endParaRPr lang="en-US" sz="2000" dirty="0"/>
          </a:p>
        </p:txBody>
      </p:sp>
      <p:sp>
        <p:nvSpPr>
          <p:cNvPr id="13" name="Text 9"/>
          <p:cNvSpPr/>
          <p:nvPr/>
        </p:nvSpPr>
        <p:spPr>
          <a:xfrm>
            <a:off x="853083" y="5153382"/>
            <a:ext cx="7437834" cy="601028"/>
          </a:xfrm>
          <a:prstGeom prst="rect">
            <a:avLst/>
          </a:prstGeom>
          <a:noFill/>
          <a:ln/>
        </p:spPr>
        <p:txBody>
          <a:bodyPr wrap="square" lIns="0" tIns="0" rIns="0" bIns="0" rtlCol="0" anchor="t"/>
          <a:lstStyle/>
          <a:p>
            <a:pPr indent="0" marL="0">
              <a:lnSpc>
                <a:spcPts val="2350"/>
              </a:lnSpc>
              <a:buNone/>
            </a:pPr>
            <a:r>
              <a:rPr lang="en-US" sz="1450" spc="-30" kern="0" dirty="0">
                <a:solidFill>
                  <a:srgbClr val="272525"/>
                </a:solidFill>
                <a:latin typeface="Inter" pitchFamily="34" charset="0"/>
                <a:ea typeface="Inter" pitchFamily="34" charset="-122"/>
                <a:cs typeface="Inter" pitchFamily="34" charset="-120"/>
              </a:rPr>
              <a:t>Data must be encrypted in transit and at rest. Use JWT for authentication and authorization.</a:t>
            </a:r>
            <a:endParaRPr lang="en-US" sz="1450" dirty="0"/>
          </a:p>
        </p:txBody>
      </p:sp>
      <p:sp>
        <p:nvSpPr>
          <p:cNvPr id="14" name="Shape 10"/>
          <p:cNvSpPr/>
          <p:nvPr/>
        </p:nvSpPr>
        <p:spPr>
          <a:xfrm>
            <a:off x="657582" y="6137791"/>
            <a:ext cx="7828836" cy="1427559"/>
          </a:xfrm>
          <a:prstGeom prst="roundRect">
            <a:avLst>
              <a:gd name="adj" fmla="val 5528"/>
            </a:avLst>
          </a:prstGeom>
          <a:solidFill>
            <a:srgbClr val="E0D7F4"/>
          </a:solidFill>
          <a:ln w="7620">
            <a:solidFill>
              <a:srgbClr val="C6BDDA"/>
            </a:solidFill>
            <a:prstDash val="solid"/>
          </a:ln>
        </p:spPr>
      </p:sp>
      <p:sp>
        <p:nvSpPr>
          <p:cNvPr id="15" name="Text 11"/>
          <p:cNvSpPr/>
          <p:nvPr/>
        </p:nvSpPr>
        <p:spPr>
          <a:xfrm>
            <a:off x="853083" y="6333292"/>
            <a:ext cx="3385066" cy="322898"/>
          </a:xfrm>
          <a:prstGeom prst="rect">
            <a:avLst/>
          </a:prstGeom>
          <a:noFill/>
          <a:ln/>
        </p:spPr>
        <p:txBody>
          <a:bodyPr wrap="none" lIns="0" tIns="0" rIns="0" bIns="0" rtlCol="0" anchor="t"/>
          <a:lstStyle/>
          <a:p>
            <a:pPr indent="0" marL="0">
              <a:lnSpc>
                <a:spcPts val="2500"/>
              </a:lnSpc>
              <a:buNone/>
            </a:pPr>
            <a:r>
              <a:rPr lang="en-US" sz="2000" b="1" spc="-41" kern="0" dirty="0">
                <a:solidFill>
                  <a:srgbClr val="272525"/>
                </a:solidFill>
                <a:latin typeface="Petrona" pitchFamily="34" charset="0"/>
                <a:ea typeface="Petrona" pitchFamily="34" charset="-122"/>
                <a:cs typeface="Petrona" pitchFamily="34" charset="-120"/>
              </a:rPr>
              <a:t>Availability &amp; Maintainability</a:t>
            </a:r>
            <a:endParaRPr lang="en-US" sz="2000" dirty="0"/>
          </a:p>
        </p:txBody>
      </p:sp>
      <p:sp>
        <p:nvSpPr>
          <p:cNvPr id="16" name="Text 12"/>
          <p:cNvSpPr/>
          <p:nvPr/>
        </p:nvSpPr>
        <p:spPr>
          <a:xfrm>
            <a:off x="853083" y="6768822"/>
            <a:ext cx="7437834" cy="601028"/>
          </a:xfrm>
          <a:prstGeom prst="rect">
            <a:avLst/>
          </a:prstGeom>
          <a:noFill/>
          <a:ln/>
        </p:spPr>
        <p:txBody>
          <a:bodyPr wrap="square" lIns="0" tIns="0" rIns="0" bIns="0" rtlCol="0" anchor="t"/>
          <a:lstStyle/>
          <a:p>
            <a:pPr indent="0" marL="0">
              <a:lnSpc>
                <a:spcPts val="2350"/>
              </a:lnSpc>
              <a:buNone/>
            </a:pPr>
            <a:r>
              <a:rPr lang="en-US" sz="1450" spc="-30" kern="0" dirty="0">
                <a:solidFill>
                  <a:srgbClr val="272525"/>
                </a:solidFill>
                <a:latin typeface="Inter" pitchFamily="34" charset="0"/>
                <a:ea typeface="Inter" pitchFamily="34" charset="-122"/>
                <a:cs typeface="Inter" pitchFamily="34" charset="-120"/>
              </a:rPr>
              <a:t>The system should have an uptime of 99.9%, with failover mechanisms in place. Code should follow SOLID principles, with high modularity and low coupling.</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52964" y="671751"/>
            <a:ext cx="6702504" cy="837724"/>
          </a:xfrm>
          <a:prstGeom prst="rect">
            <a:avLst/>
          </a:prstGeom>
          <a:noFill/>
          <a:ln/>
        </p:spPr>
        <p:txBody>
          <a:bodyPr wrap="none" lIns="0" tIns="0" rIns="0" bIns="0" rtlCol="0" anchor="t"/>
          <a:lstStyle/>
          <a:p>
            <a:pPr indent="0" marL="0">
              <a:lnSpc>
                <a:spcPts val="6550"/>
              </a:lnSpc>
              <a:buNone/>
            </a:pPr>
            <a:r>
              <a:rPr lang="en-US" sz="5250" b="1" spc="-106" kern="0" dirty="0">
                <a:solidFill>
                  <a:srgbClr val="F95F88"/>
                </a:solidFill>
                <a:latin typeface="Petrona" pitchFamily="34" charset="0"/>
                <a:ea typeface="Petrona" pitchFamily="34" charset="-122"/>
                <a:cs typeface="Petrona" pitchFamily="34" charset="-120"/>
              </a:rPr>
              <a:t>Technologies Used</a:t>
            </a:r>
            <a:endParaRPr lang="en-US" sz="5250" dirty="0"/>
          </a:p>
        </p:txBody>
      </p:sp>
      <p:sp>
        <p:nvSpPr>
          <p:cNvPr id="3" name="Text 1"/>
          <p:cNvSpPr/>
          <p:nvPr/>
        </p:nvSpPr>
        <p:spPr>
          <a:xfrm>
            <a:off x="852964" y="2118717"/>
            <a:ext cx="3351252" cy="418862"/>
          </a:xfrm>
          <a:prstGeom prst="rect">
            <a:avLst/>
          </a:prstGeom>
          <a:noFill/>
          <a:ln/>
        </p:spPr>
        <p:txBody>
          <a:bodyPr wrap="none" lIns="0" tIns="0" rIns="0" bIns="0" rtlCol="0" anchor="t"/>
          <a:lstStyle/>
          <a:p>
            <a:pPr indent="0" marL="0">
              <a:lnSpc>
                <a:spcPts val="3250"/>
              </a:lnSpc>
              <a:buNone/>
            </a:pPr>
            <a:r>
              <a:rPr lang="en-US" sz="2600" b="1" spc="-53" kern="0" dirty="0">
                <a:solidFill>
                  <a:srgbClr val="F95F88"/>
                </a:solidFill>
                <a:latin typeface="Petrona" pitchFamily="34" charset="0"/>
                <a:ea typeface="Petrona" pitchFamily="34" charset="-122"/>
                <a:cs typeface="Petrona" pitchFamily="34" charset="-120"/>
              </a:rPr>
              <a:t>Backend</a:t>
            </a:r>
            <a:endParaRPr lang="en-US" sz="2600" dirty="0"/>
          </a:p>
        </p:txBody>
      </p:sp>
      <p:sp>
        <p:nvSpPr>
          <p:cNvPr id="4" name="Text 2"/>
          <p:cNvSpPr/>
          <p:nvPr/>
        </p:nvSpPr>
        <p:spPr>
          <a:xfrm>
            <a:off x="852964" y="2781300"/>
            <a:ext cx="3911203" cy="779859"/>
          </a:xfrm>
          <a:prstGeom prst="rect">
            <a:avLst/>
          </a:prstGeom>
          <a:noFill/>
          <a:ln/>
        </p:spPr>
        <p:txBody>
          <a:bodyPr wrap="square" lIns="0" tIns="0" rIns="0" bIns="0" rtlCol="0" anchor="t"/>
          <a:lstStyle/>
          <a:p>
            <a:pPr indent="0" marL="0">
              <a:lnSpc>
                <a:spcPts val="3050"/>
              </a:lnSpc>
              <a:buNone/>
            </a:pPr>
            <a:r>
              <a:rPr lang="en-US" sz="1900" spc="-38" kern="0" dirty="0">
                <a:solidFill>
                  <a:srgbClr val="272525"/>
                </a:solidFill>
                <a:latin typeface="Inter" pitchFamily="34" charset="0"/>
                <a:ea typeface="Inter" pitchFamily="34" charset="-122"/>
                <a:cs typeface="Inter" pitchFamily="34" charset="-120"/>
              </a:rPr>
              <a:t>Programming Language: Java 17 for backend services.</a:t>
            </a:r>
            <a:endParaRPr lang="en-US" sz="1900" dirty="0"/>
          </a:p>
        </p:txBody>
      </p:sp>
      <p:sp>
        <p:nvSpPr>
          <p:cNvPr id="5" name="Text 3"/>
          <p:cNvSpPr/>
          <p:nvPr/>
        </p:nvSpPr>
        <p:spPr>
          <a:xfrm>
            <a:off x="852964" y="3780473"/>
            <a:ext cx="3911203" cy="1559719"/>
          </a:xfrm>
          <a:prstGeom prst="rect">
            <a:avLst/>
          </a:prstGeom>
          <a:noFill/>
          <a:ln/>
        </p:spPr>
        <p:txBody>
          <a:bodyPr wrap="square" lIns="0" tIns="0" rIns="0" bIns="0" rtlCol="0" anchor="t"/>
          <a:lstStyle/>
          <a:p>
            <a:pPr indent="0" marL="0">
              <a:lnSpc>
                <a:spcPts val="3050"/>
              </a:lnSpc>
              <a:buNone/>
            </a:pPr>
            <a:r>
              <a:rPr lang="en-US" sz="1900" spc="-38" kern="0" dirty="0">
                <a:solidFill>
                  <a:srgbClr val="272525"/>
                </a:solidFill>
                <a:latin typeface="Inter" pitchFamily="34" charset="0"/>
                <a:ea typeface="Inter" pitchFamily="34" charset="-122"/>
                <a:cs typeface="Inter" pitchFamily="34" charset="-120"/>
              </a:rPr>
              <a:t>Frameworks: Spring Boot for building microservices, Spring Security for authentication and authorization.</a:t>
            </a:r>
            <a:endParaRPr lang="en-US" sz="1900" dirty="0"/>
          </a:p>
        </p:txBody>
      </p:sp>
      <p:sp>
        <p:nvSpPr>
          <p:cNvPr id="6" name="Text 4"/>
          <p:cNvSpPr/>
          <p:nvPr/>
        </p:nvSpPr>
        <p:spPr>
          <a:xfrm>
            <a:off x="852964" y="5559504"/>
            <a:ext cx="3911203" cy="779859"/>
          </a:xfrm>
          <a:prstGeom prst="rect">
            <a:avLst/>
          </a:prstGeom>
          <a:noFill/>
          <a:ln/>
        </p:spPr>
        <p:txBody>
          <a:bodyPr wrap="square" lIns="0" tIns="0" rIns="0" bIns="0" rtlCol="0" anchor="t"/>
          <a:lstStyle/>
          <a:p>
            <a:pPr indent="0" marL="0">
              <a:lnSpc>
                <a:spcPts val="3050"/>
              </a:lnSpc>
              <a:buNone/>
            </a:pPr>
            <a:r>
              <a:rPr lang="en-US" sz="1900" spc="-38" kern="0" dirty="0">
                <a:solidFill>
                  <a:srgbClr val="272525"/>
                </a:solidFill>
                <a:latin typeface="Inter" pitchFamily="34" charset="0"/>
                <a:ea typeface="Inter" pitchFamily="34" charset="-122"/>
                <a:cs typeface="Inter" pitchFamily="34" charset="-120"/>
              </a:rPr>
              <a:t>Database: MongoDB for storing persistent data.</a:t>
            </a:r>
            <a:endParaRPr lang="en-US" sz="1900" dirty="0"/>
          </a:p>
        </p:txBody>
      </p:sp>
      <p:sp>
        <p:nvSpPr>
          <p:cNvPr id="7" name="Text 5"/>
          <p:cNvSpPr/>
          <p:nvPr/>
        </p:nvSpPr>
        <p:spPr>
          <a:xfrm>
            <a:off x="852964" y="6558677"/>
            <a:ext cx="3911203" cy="779859"/>
          </a:xfrm>
          <a:prstGeom prst="rect">
            <a:avLst/>
          </a:prstGeom>
          <a:noFill/>
          <a:ln/>
        </p:spPr>
        <p:txBody>
          <a:bodyPr wrap="square" lIns="0" tIns="0" rIns="0" bIns="0" rtlCol="0" anchor="t"/>
          <a:lstStyle/>
          <a:p>
            <a:pPr indent="0" marL="0">
              <a:lnSpc>
                <a:spcPts val="3050"/>
              </a:lnSpc>
              <a:buNone/>
            </a:pPr>
            <a:r>
              <a:rPr lang="en-US" sz="1900" spc="-38" kern="0" dirty="0">
                <a:solidFill>
                  <a:srgbClr val="272525"/>
                </a:solidFill>
                <a:latin typeface="Inter" pitchFamily="34" charset="0"/>
                <a:ea typeface="Inter" pitchFamily="34" charset="-122"/>
                <a:cs typeface="Inter" pitchFamily="34" charset="-120"/>
              </a:rPr>
              <a:t>API Communication: RESTful APIs using Spring Web.</a:t>
            </a:r>
            <a:endParaRPr lang="en-US" sz="1900" dirty="0"/>
          </a:p>
        </p:txBody>
      </p:sp>
      <p:sp>
        <p:nvSpPr>
          <p:cNvPr id="8" name="Text 6"/>
          <p:cNvSpPr/>
          <p:nvPr/>
        </p:nvSpPr>
        <p:spPr>
          <a:xfrm>
            <a:off x="5366385" y="2118717"/>
            <a:ext cx="3351252" cy="418862"/>
          </a:xfrm>
          <a:prstGeom prst="rect">
            <a:avLst/>
          </a:prstGeom>
          <a:noFill/>
          <a:ln/>
        </p:spPr>
        <p:txBody>
          <a:bodyPr wrap="none" lIns="0" tIns="0" rIns="0" bIns="0" rtlCol="0" anchor="t"/>
          <a:lstStyle/>
          <a:p>
            <a:pPr indent="0" marL="0">
              <a:lnSpc>
                <a:spcPts val="3250"/>
              </a:lnSpc>
              <a:buNone/>
            </a:pPr>
            <a:r>
              <a:rPr lang="en-US" sz="2600" b="1" spc="-53" kern="0" dirty="0">
                <a:solidFill>
                  <a:srgbClr val="F95F88"/>
                </a:solidFill>
                <a:latin typeface="Petrona" pitchFamily="34" charset="0"/>
                <a:ea typeface="Petrona" pitchFamily="34" charset="-122"/>
                <a:cs typeface="Petrona" pitchFamily="34" charset="-120"/>
              </a:rPr>
              <a:t>Frontend</a:t>
            </a:r>
            <a:endParaRPr lang="en-US" sz="2600" dirty="0"/>
          </a:p>
        </p:txBody>
      </p:sp>
      <p:sp>
        <p:nvSpPr>
          <p:cNvPr id="9" name="Text 7"/>
          <p:cNvSpPr/>
          <p:nvPr/>
        </p:nvSpPr>
        <p:spPr>
          <a:xfrm>
            <a:off x="5366385" y="2781300"/>
            <a:ext cx="3911203" cy="779859"/>
          </a:xfrm>
          <a:prstGeom prst="rect">
            <a:avLst/>
          </a:prstGeom>
          <a:noFill/>
          <a:ln/>
        </p:spPr>
        <p:txBody>
          <a:bodyPr wrap="square" lIns="0" tIns="0" rIns="0" bIns="0" rtlCol="0" anchor="t"/>
          <a:lstStyle/>
          <a:p>
            <a:pPr indent="0" marL="0">
              <a:lnSpc>
                <a:spcPts val="3050"/>
              </a:lnSpc>
              <a:buNone/>
            </a:pPr>
            <a:r>
              <a:rPr lang="en-US" sz="1900" spc="-38" kern="0" dirty="0">
                <a:solidFill>
                  <a:srgbClr val="272525"/>
                </a:solidFill>
                <a:latin typeface="Inter" pitchFamily="34" charset="0"/>
                <a:ea typeface="Inter" pitchFamily="34" charset="-122"/>
                <a:cs typeface="Inter" pitchFamily="34" charset="-120"/>
              </a:rPr>
              <a:t>Angular for building the user interface.</a:t>
            </a:r>
            <a:endParaRPr lang="en-US" sz="1900" dirty="0"/>
          </a:p>
        </p:txBody>
      </p:sp>
      <p:sp>
        <p:nvSpPr>
          <p:cNvPr id="10" name="Text 8"/>
          <p:cNvSpPr/>
          <p:nvPr/>
        </p:nvSpPr>
        <p:spPr>
          <a:xfrm>
            <a:off x="9879806" y="2118717"/>
            <a:ext cx="3351252" cy="418862"/>
          </a:xfrm>
          <a:prstGeom prst="rect">
            <a:avLst/>
          </a:prstGeom>
          <a:noFill/>
          <a:ln/>
        </p:spPr>
        <p:txBody>
          <a:bodyPr wrap="none" lIns="0" tIns="0" rIns="0" bIns="0" rtlCol="0" anchor="t"/>
          <a:lstStyle/>
          <a:p>
            <a:pPr indent="0" marL="0">
              <a:lnSpc>
                <a:spcPts val="3250"/>
              </a:lnSpc>
              <a:buNone/>
            </a:pPr>
            <a:r>
              <a:rPr lang="en-US" sz="2600" b="1" spc="-53" kern="0" dirty="0">
                <a:solidFill>
                  <a:srgbClr val="F95F88"/>
                </a:solidFill>
                <a:latin typeface="Petrona" pitchFamily="34" charset="0"/>
                <a:ea typeface="Petrona" pitchFamily="34" charset="-122"/>
                <a:cs typeface="Petrona" pitchFamily="34" charset="-120"/>
              </a:rPr>
              <a:t>Other</a:t>
            </a:r>
            <a:endParaRPr lang="en-US" sz="2600" dirty="0"/>
          </a:p>
        </p:txBody>
      </p:sp>
      <p:sp>
        <p:nvSpPr>
          <p:cNvPr id="11" name="Text 9"/>
          <p:cNvSpPr/>
          <p:nvPr/>
        </p:nvSpPr>
        <p:spPr>
          <a:xfrm>
            <a:off x="9879806" y="2781300"/>
            <a:ext cx="3911203" cy="779859"/>
          </a:xfrm>
          <a:prstGeom prst="rect">
            <a:avLst/>
          </a:prstGeom>
          <a:noFill/>
          <a:ln/>
        </p:spPr>
        <p:txBody>
          <a:bodyPr wrap="square" lIns="0" tIns="0" rIns="0" bIns="0" rtlCol="0" anchor="t"/>
          <a:lstStyle/>
          <a:p>
            <a:pPr indent="0" marL="0">
              <a:lnSpc>
                <a:spcPts val="3050"/>
              </a:lnSpc>
              <a:buNone/>
            </a:pPr>
            <a:r>
              <a:rPr lang="en-US" sz="1900" spc="-38" kern="0" dirty="0">
                <a:solidFill>
                  <a:srgbClr val="272525"/>
                </a:solidFill>
                <a:latin typeface="Inter" pitchFamily="34" charset="0"/>
                <a:ea typeface="Inter" pitchFamily="34" charset="-122"/>
                <a:cs typeface="Inter" pitchFamily="34" charset="-120"/>
              </a:rPr>
              <a:t>Containerization: Docker for containerizing services.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69025" y="605790"/>
            <a:ext cx="11236523" cy="755452"/>
          </a:xfrm>
          <a:prstGeom prst="rect">
            <a:avLst/>
          </a:prstGeom>
          <a:noFill/>
          <a:ln/>
        </p:spPr>
        <p:txBody>
          <a:bodyPr wrap="none" lIns="0" tIns="0" rIns="0" bIns="0" rtlCol="0" anchor="t"/>
          <a:lstStyle/>
          <a:p>
            <a:pPr indent="0" marL="0">
              <a:lnSpc>
                <a:spcPts val="5900"/>
              </a:lnSpc>
              <a:buNone/>
            </a:pPr>
            <a:r>
              <a:rPr lang="en-US" sz="4750" b="1" spc="-95" kern="0" dirty="0">
                <a:solidFill>
                  <a:srgbClr val="F95F88"/>
                </a:solidFill>
                <a:latin typeface="Petrona" pitchFamily="34" charset="0"/>
                <a:ea typeface="Petrona" pitchFamily="34" charset="-122"/>
                <a:cs typeface="Petrona" pitchFamily="34" charset="-120"/>
              </a:rPr>
              <a:t>High-Level Design: Architectural Overview</a:t>
            </a:r>
            <a:endParaRPr lang="en-US" sz="4750" dirty="0"/>
          </a:p>
        </p:txBody>
      </p:sp>
      <p:sp>
        <p:nvSpPr>
          <p:cNvPr id="3" name="Shape 1"/>
          <p:cNvSpPr/>
          <p:nvPr/>
        </p:nvSpPr>
        <p:spPr>
          <a:xfrm>
            <a:off x="7299960" y="1800701"/>
            <a:ext cx="30480" cy="5822990"/>
          </a:xfrm>
          <a:prstGeom prst="roundRect">
            <a:avLst>
              <a:gd name="adj" fmla="val 302805"/>
            </a:avLst>
          </a:prstGeom>
          <a:solidFill>
            <a:srgbClr val="C6BDDA"/>
          </a:solidFill>
          <a:ln/>
        </p:spPr>
      </p:sp>
      <p:sp>
        <p:nvSpPr>
          <p:cNvPr id="4" name="Shape 2"/>
          <p:cNvSpPr/>
          <p:nvPr/>
        </p:nvSpPr>
        <p:spPr>
          <a:xfrm>
            <a:off x="6329482" y="2279809"/>
            <a:ext cx="769025" cy="30480"/>
          </a:xfrm>
          <a:prstGeom prst="roundRect">
            <a:avLst>
              <a:gd name="adj" fmla="val 302805"/>
            </a:avLst>
          </a:prstGeom>
          <a:solidFill>
            <a:srgbClr val="C6BDDA"/>
          </a:solidFill>
          <a:ln/>
        </p:spPr>
      </p:sp>
      <p:sp>
        <p:nvSpPr>
          <p:cNvPr id="5" name="Shape 3"/>
          <p:cNvSpPr/>
          <p:nvPr/>
        </p:nvSpPr>
        <p:spPr>
          <a:xfrm>
            <a:off x="7068026" y="2047875"/>
            <a:ext cx="494348" cy="494348"/>
          </a:xfrm>
          <a:prstGeom prst="roundRect">
            <a:avLst>
              <a:gd name="adj" fmla="val 18670"/>
            </a:avLst>
          </a:prstGeom>
          <a:solidFill>
            <a:srgbClr val="E0D7F4"/>
          </a:solidFill>
          <a:ln w="7620">
            <a:solidFill>
              <a:srgbClr val="C6BDDA"/>
            </a:solidFill>
            <a:prstDash val="solid"/>
          </a:ln>
        </p:spPr>
      </p:sp>
      <p:sp>
        <p:nvSpPr>
          <p:cNvPr id="6" name="Text 4"/>
          <p:cNvSpPr/>
          <p:nvPr/>
        </p:nvSpPr>
        <p:spPr>
          <a:xfrm>
            <a:off x="7241143" y="2113717"/>
            <a:ext cx="147995" cy="362545"/>
          </a:xfrm>
          <a:prstGeom prst="rect">
            <a:avLst/>
          </a:prstGeom>
          <a:noFill/>
          <a:ln/>
        </p:spPr>
        <p:txBody>
          <a:bodyPr wrap="none" lIns="0" tIns="0" rIns="0" bIns="0" rtlCol="0" anchor="t"/>
          <a:lstStyle/>
          <a:p>
            <a:pPr algn="ctr" indent="0" marL="0">
              <a:lnSpc>
                <a:spcPts val="2850"/>
              </a:lnSpc>
              <a:buNone/>
            </a:pPr>
            <a:r>
              <a:rPr lang="en-US" sz="2850" b="1" spc="-57" kern="0" dirty="0">
                <a:solidFill>
                  <a:srgbClr val="272525"/>
                </a:solidFill>
                <a:latin typeface="Petrona" pitchFamily="34" charset="0"/>
                <a:ea typeface="Petrona" pitchFamily="34" charset="-122"/>
                <a:cs typeface="Petrona" pitchFamily="34" charset="-120"/>
              </a:rPr>
              <a:t>1</a:t>
            </a:r>
            <a:endParaRPr lang="en-US" sz="2850" dirty="0"/>
          </a:p>
        </p:txBody>
      </p:sp>
      <p:sp>
        <p:nvSpPr>
          <p:cNvPr id="7" name="Text 5"/>
          <p:cNvSpPr/>
          <p:nvPr/>
        </p:nvSpPr>
        <p:spPr>
          <a:xfrm>
            <a:off x="3085147" y="2020372"/>
            <a:ext cx="3021449" cy="377666"/>
          </a:xfrm>
          <a:prstGeom prst="rect">
            <a:avLst/>
          </a:prstGeom>
          <a:noFill/>
          <a:ln/>
        </p:spPr>
        <p:txBody>
          <a:bodyPr wrap="none" lIns="0" tIns="0" rIns="0" bIns="0" rtlCol="0" anchor="t"/>
          <a:lstStyle/>
          <a:p>
            <a:pPr algn="r" indent="0" marL="0">
              <a:lnSpc>
                <a:spcPts val="2950"/>
              </a:lnSpc>
              <a:buNone/>
            </a:pPr>
            <a:r>
              <a:rPr lang="en-US" sz="2350" b="1" spc="-48" kern="0" dirty="0">
                <a:solidFill>
                  <a:srgbClr val="272525"/>
                </a:solidFill>
                <a:latin typeface="Petrona" pitchFamily="34" charset="0"/>
                <a:ea typeface="Petrona" pitchFamily="34" charset="-122"/>
                <a:cs typeface="Petrona" pitchFamily="34" charset="-120"/>
              </a:rPr>
              <a:t>API Gateway</a:t>
            </a:r>
            <a:endParaRPr lang="en-US" sz="2350" dirty="0"/>
          </a:p>
        </p:txBody>
      </p:sp>
      <p:sp>
        <p:nvSpPr>
          <p:cNvPr id="8" name="Text 6"/>
          <p:cNvSpPr/>
          <p:nvPr/>
        </p:nvSpPr>
        <p:spPr>
          <a:xfrm>
            <a:off x="769025" y="2529840"/>
            <a:ext cx="5337572" cy="703183"/>
          </a:xfrm>
          <a:prstGeom prst="rect">
            <a:avLst/>
          </a:prstGeom>
          <a:noFill/>
          <a:ln/>
        </p:spPr>
        <p:txBody>
          <a:bodyPr wrap="square" lIns="0" tIns="0" rIns="0" bIns="0" rtlCol="0" anchor="t"/>
          <a:lstStyle/>
          <a:p>
            <a:pPr algn="r" indent="0" marL="0">
              <a:lnSpc>
                <a:spcPts val="2750"/>
              </a:lnSpc>
              <a:buNone/>
            </a:pPr>
            <a:r>
              <a:rPr lang="en-US" sz="1700" spc="-35" kern="0" dirty="0">
                <a:solidFill>
                  <a:srgbClr val="272525"/>
                </a:solidFill>
                <a:latin typeface="Inter" pitchFamily="34" charset="0"/>
                <a:ea typeface="Inter" pitchFamily="34" charset="-122"/>
                <a:cs typeface="Inter" pitchFamily="34" charset="-120"/>
              </a:rPr>
              <a:t>Acts as a single entry point for all client requests, routing them to the appropriate microservice.</a:t>
            </a:r>
            <a:endParaRPr lang="en-US" sz="1700" dirty="0"/>
          </a:p>
        </p:txBody>
      </p:sp>
      <p:sp>
        <p:nvSpPr>
          <p:cNvPr id="9" name="Shape 7"/>
          <p:cNvSpPr/>
          <p:nvPr/>
        </p:nvSpPr>
        <p:spPr>
          <a:xfrm>
            <a:off x="7531894" y="3378398"/>
            <a:ext cx="769025" cy="30480"/>
          </a:xfrm>
          <a:prstGeom prst="roundRect">
            <a:avLst>
              <a:gd name="adj" fmla="val 302805"/>
            </a:avLst>
          </a:prstGeom>
          <a:solidFill>
            <a:srgbClr val="C6BDDA"/>
          </a:solidFill>
          <a:ln/>
        </p:spPr>
      </p:sp>
      <p:sp>
        <p:nvSpPr>
          <p:cNvPr id="10" name="Shape 8"/>
          <p:cNvSpPr/>
          <p:nvPr/>
        </p:nvSpPr>
        <p:spPr>
          <a:xfrm>
            <a:off x="7068026" y="3146465"/>
            <a:ext cx="494348" cy="494348"/>
          </a:xfrm>
          <a:prstGeom prst="roundRect">
            <a:avLst>
              <a:gd name="adj" fmla="val 18670"/>
            </a:avLst>
          </a:prstGeom>
          <a:solidFill>
            <a:srgbClr val="E0D7F4"/>
          </a:solidFill>
          <a:ln w="7620">
            <a:solidFill>
              <a:srgbClr val="C6BDDA"/>
            </a:solidFill>
            <a:prstDash val="solid"/>
          </a:ln>
        </p:spPr>
      </p:sp>
      <p:sp>
        <p:nvSpPr>
          <p:cNvPr id="11" name="Text 9"/>
          <p:cNvSpPr/>
          <p:nvPr/>
        </p:nvSpPr>
        <p:spPr>
          <a:xfrm>
            <a:off x="7216021" y="3212306"/>
            <a:ext cx="198358" cy="362545"/>
          </a:xfrm>
          <a:prstGeom prst="rect">
            <a:avLst/>
          </a:prstGeom>
          <a:noFill/>
          <a:ln/>
        </p:spPr>
        <p:txBody>
          <a:bodyPr wrap="none" lIns="0" tIns="0" rIns="0" bIns="0" rtlCol="0" anchor="t"/>
          <a:lstStyle/>
          <a:p>
            <a:pPr algn="ctr" indent="0" marL="0">
              <a:lnSpc>
                <a:spcPts val="2850"/>
              </a:lnSpc>
              <a:buNone/>
            </a:pPr>
            <a:r>
              <a:rPr lang="en-US" sz="2850" b="1" spc="-57" kern="0" dirty="0">
                <a:solidFill>
                  <a:srgbClr val="272525"/>
                </a:solidFill>
                <a:latin typeface="Petrona" pitchFamily="34" charset="0"/>
                <a:ea typeface="Petrona" pitchFamily="34" charset="-122"/>
                <a:cs typeface="Petrona" pitchFamily="34" charset="-120"/>
              </a:rPr>
              <a:t>2</a:t>
            </a:r>
            <a:endParaRPr lang="en-US" sz="2850" dirty="0"/>
          </a:p>
        </p:txBody>
      </p:sp>
      <p:sp>
        <p:nvSpPr>
          <p:cNvPr id="12" name="Text 10"/>
          <p:cNvSpPr/>
          <p:nvPr/>
        </p:nvSpPr>
        <p:spPr>
          <a:xfrm>
            <a:off x="8523803" y="3118961"/>
            <a:ext cx="3021449" cy="377666"/>
          </a:xfrm>
          <a:prstGeom prst="rect">
            <a:avLst/>
          </a:prstGeom>
          <a:noFill/>
          <a:ln/>
        </p:spPr>
        <p:txBody>
          <a:bodyPr wrap="none" lIns="0" tIns="0" rIns="0" bIns="0" rtlCol="0" anchor="t"/>
          <a:lstStyle/>
          <a:p>
            <a:pPr algn="l" indent="0" marL="0">
              <a:lnSpc>
                <a:spcPts val="2950"/>
              </a:lnSpc>
              <a:buNone/>
            </a:pPr>
            <a:r>
              <a:rPr lang="en-US" sz="2350" b="1" spc="-48" kern="0" dirty="0">
                <a:solidFill>
                  <a:srgbClr val="272525"/>
                </a:solidFill>
                <a:latin typeface="Petrona" pitchFamily="34" charset="0"/>
                <a:ea typeface="Petrona" pitchFamily="34" charset="-122"/>
                <a:cs typeface="Petrona" pitchFamily="34" charset="-120"/>
              </a:rPr>
              <a:t>User Service</a:t>
            </a:r>
            <a:endParaRPr lang="en-US" sz="2350" dirty="0"/>
          </a:p>
        </p:txBody>
      </p:sp>
      <p:sp>
        <p:nvSpPr>
          <p:cNvPr id="13" name="Text 11"/>
          <p:cNvSpPr/>
          <p:nvPr/>
        </p:nvSpPr>
        <p:spPr>
          <a:xfrm>
            <a:off x="8523803" y="3628430"/>
            <a:ext cx="5337572" cy="703183"/>
          </a:xfrm>
          <a:prstGeom prst="rect">
            <a:avLst/>
          </a:prstGeom>
          <a:noFill/>
          <a:ln/>
        </p:spPr>
        <p:txBody>
          <a:bodyPr wrap="square" lIns="0" tIns="0" rIns="0" bIns="0" rtlCol="0" anchor="t"/>
          <a:lstStyle/>
          <a:p>
            <a:pPr algn="l" indent="0" marL="0">
              <a:lnSpc>
                <a:spcPts val="2750"/>
              </a:lnSpc>
              <a:buNone/>
            </a:pPr>
            <a:r>
              <a:rPr lang="en-US" sz="1700" spc="-35" kern="0" dirty="0">
                <a:solidFill>
                  <a:srgbClr val="272525"/>
                </a:solidFill>
                <a:latin typeface="Inter" pitchFamily="34" charset="0"/>
                <a:ea typeface="Inter" pitchFamily="34" charset="-122"/>
                <a:cs typeface="Inter" pitchFamily="34" charset="-120"/>
              </a:rPr>
              <a:t>Handles user-related operations such as registration, login, and profile management.</a:t>
            </a:r>
            <a:endParaRPr lang="en-US" sz="1700" dirty="0"/>
          </a:p>
        </p:txBody>
      </p:sp>
      <p:sp>
        <p:nvSpPr>
          <p:cNvPr id="14" name="Shape 12"/>
          <p:cNvSpPr/>
          <p:nvPr/>
        </p:nvSpPr>
        <p:spPr>
          <a:xfrm>
            <a:off x="6329482" y="4367213"/>
            <a:ext cx="769025" cy="30480"/>
          </a:xfrm>
          <a:prstGeom prst="roundRect">
            <a:avLst>
              <a:gd name="adj" fmla="val 302805"/>
            </a:avLst>
          </a:prstGeom>
          <a:solidFill>
            <a:srgbClr val="C6BDDA"/>
          </a:solidFill>
          <a:ln/>
        </p:spPr>
      </p:sp>
      <p:sp>
        <p:nvSpPr>
          <p:cNvPr id="15" name="Shape 13"/>
          <p:cNvSpPr/>
          <p:nvPr/>
        </p:nvSpPr>
        <p:spPr>
          <a:xfrm>
            <a:off x="7068026" y="4135279"/>
            <a:ext cx="494348" cy="494348"/>
          </a:xfrm>
          <a:prstGeom prst="roundRect">
            <a:avLst>
              <a:gd name="adj" fmla="val 18670"/>
            </a:avLst>
          </a:prstGeom>
          <a:solidFill>
            <a:srgbClr val="E0D7F4"/>
          </a:solidFill>
          <a:ln w="7620">
            <a:solidFill>
              <a:srgbClr val="C6BDDA"/>
            </a:solidFill>
            <a:prstDash val="solid"/>
          </a:ln>
        </p:spPr>
      </p:sp>
      <p:sp>
        <p:nvSpPr>
          <p:cNvPr id="16" name="Text 14"/>
          <p:cNvSpPr/>
          <p:nvPr/>
        </p:nvSpPr>
        <p:spPr>
          <a:xfrm>
            <a:off x="7216140" y="4201120"/>
            <a:ext cx="198001" cy="362545"/>
          </a:xfrm>
          <a:prstGeom prst="rect">
            <a:avLst/>
          </a:prstGeom>
          <a:noFill/>
          <a:ln/>
        </p:spPr>
        <p:txBody>
          <a:bodyPr wrap="none" lIns="0" tIns="0" rIns="0" bIns="0" rtlCol="0" anchor="t"/>
          <a:lstStyle/>
          <a:p>
            <a:pPr algn="ctr" indent="0" marL="0">
              <a:lnSpc>
                <a:spcPts val="2850"/>
              </a:lnSpc>
              <a:buNone/>
            </a:pPr>
            <a:r>
              <a:rPr lang="en-US" sz="2850" b="1" spc="-57" kern="0" dirty="0">
                <a:solidFill>
                  <a:srgbClr val="272525"/>
                </a:solidFill>
                <a:latin typeface="Petrona" pitchFamily="34" charset="0"/>
                <a:ea typeface="Petrona" pitchFamily="34" charset="-122"/>
                <a:cs typeface="Petrona" pitchFamily="34" charset="-120"/>
              </a:rPr>
              <a:t>3</a:t>
            </a:r>
            <a:endParaRPr lang="en-US" sz="2850" dirty="0"/>
          </a:p>
        </p:txBody>
      </p:sp>
      <p:sp>
        <p:nvSpPr>
          <p:cNvPr id="17" name="Text 15"/>
          <p:cNvSpPr/>
          <p:nvPr/>
        </p:nvSpPr>
        <p:spPr>
          <a:xfrm>
            <a:off x="2650093" y="4107775"/>
            <a:ext cx="3456503" cy="377666"/>
          </a:xfrm>
          <a:prstGeom prst="rect">
            <a:avLst/>
          </a:prstGeom>
          <a:noFill/>
          <a:ln/>
        </p:spPr>
        <p:txBody>
          <a:bodyPr wrap="none" lIns="0" tIns="0" rIns="0" bIns="0" rtlCol="0" anchor="t"/>
          <a:lstStyle/>
          <a:p>
            <a:pPr algn="r" indent="0" marL="0">
              <a:lnSpc>
                <a:spcPts val="2950"/>
              </a:lnSpc>
              <a:buNone/>
            </a:pPr>
            <a:r>
              <a:rPr lang="en-US" sz="2350" b="1" spc="-48" kern="0" dirty="0">
                <a:solidFill>
                  <a:srgbClr val="272525"/>
                </a:solidFill>
                <a:latin typeface="Petrona" pitchFamily="34" charset="0"/>
                <a:ea typeface="Petrona" pitchFamily="34" charset="-122"/>
                <a:cs typeface="Petrona" pitchFamily="34" charset="-120"/>
              </a:rPr>
              <a:t>Carbon Emissions Service</a:t>
            </a:r>
            <a:endParaRPr lang="en-US" sz="2350" dirty="0"/>
          </a:p>
        </p:txBody>
      </p:sp>
      <p:sp>
        <p:nvSpPr>
          <p:cNvPr id="18" name="Text 16"/>
          <p:cNvSpPr/>
          <p:nvPr/>
        </p:nvSpPr>
        <p:spPr>
          <a:xfrm>
            <a:off x="769025" y="4617244"/>
            <a:ext cx="5337572" cy="703183"/>
          </a:xfrm>
          <a:prstGeom prst="rect">
            <a:avLst/>
          </a:prstGeom>
          <a:noFill/>
          <a:ln/>
        </p:spPr>
        <p:txBody>
          <a:bodyPr wrap="square" lIns="0" tIns="0" rIns="0" bIns="0" rtlCol="0" anchor="t"/>
          <a:lstStyle/>
          <a:p>
            <a:pPr algn="r" indent="0" marL="0">
              <a:lnSpc>
                <a:spcPts val="2750"/>
              </a:lnSpc>
              <a:buNone/>
            </a:pPr>
            <a:r>
              <a:rPr lang="en-US" sz="1700" spc="-35" kern="0" dirty="0">
                <a:solidFill>
                  <a:srgbClr val="272525"/>
                </a:solidFill>
                <a:latin typeface="Inter" pitchFamily="34" charset="0"/>
                <a:ea typeface="Inter" pitchFamily="34" charset="-122"/>
                <a:cs typeface="Inter" pitchFamily="34" charset="-120"/>
              </a:rPr>
              <a:t>Manages the tracking of user activities and the calculation of carbon emissions.</a:t>
            </a:r>
            <a:endParaRPr lang="en-US" sz="1700" dirty="0"/>
          </a:p>
        </p:txBody>
      </p:sp>
      <p:sp>
        <p:nvSpPr>
          <p:cNvPr id="19" name="Shape 17"/>
          <p:cNvSpPr/>
          <p:nvPr/>
        </p:nvSpPr>
        <p:spPr>
          <a:xfrm>
            <a:off x="7531894" y="5356027"/>
            <a:ext cx="769025" cy="30480"/>
          </a:xfrm>
          <a:prstGeom prst="roundRect">
            <a:avLst>
              <a:gd name="adj" fmla="val 302805"/>
            </a:avLst>
          </a:prstGeom>
          <a:solidFill>
            <a:srgbClr val="C6BDDA"/>
          </a:solidFill>
          <a:ln/>
        </p:spPr>
      </p:sp>
      <p:sp>
        <p:nvSpPr>
          <p:cNvPr id="20" name="Shape 18"/>
          <p:cNvSpPr/>
          <p:nvPr/>
        </p:nvSpPr>
        <p:spPr>
          <a:xfrm>
            <a:off x="7068026" y="5124093"/>
            <a:ext cx="494348" cy="494348"/>
          </a:xfrm>
          <a:prstGeom prst="roundRect">
            <a:avLst>
              <a:gd name="adj" fmla="val 18670"/>
            </a:avLst>
          </a:prstGeom>
          <a:solidFill>
            <a:srgbClr val="E0D7F4"/>
          </a:solidFill>
          <a:ln w="7620">
            <a:solidFill>
              <a:srgbClr val="C6BDDA"/>
            </a:solidFill>
            <a:prstDash val="solid"/>
          </a:ln>
        </p:spPr>
      </p:sp>
      <p:sp>
        <p:nvSpPr>
          <p:cNvPr id="21" name="Text 19"/>
          <p:cNvSpPr/>
          <p:nvPr/>
        </p:nvSpPr>
        <p:spPr>
          <a:xfrm>
            <a:off x="7221022" y="5189934"/>
            <a:ext cx="188238" cy="362545"/>
          </a:xfrm>
          <a:prstGeom prst="rect">
            <a:avLst/>
          </a:prstGeom>
          <a:noFill/>
          <a:ln/>
        </p:spPr>
        <p:txBody>
          <a:bodyPr wrap="none" lIns="0" tIns="0" rIns="0" bIns="0" rtlCol="0" anchor="t"/>
          <a:lstStyle/>
          <a:p>
            <a:pPr algn="ctr" indent="0" marL="0">
              <a:lnSpc>
                <a:spcPts val="2850"/>
              </a:lnSpc>
              <a:buNone/>
            </a:pPr>
            <a:r>
              <a:rPr lang="en-US" sz="2850" b="1" spc="-57" kern="0" dirty="0">
                <a:solidFill>
                  <a:srgbClr val="272525"/>
                </a:solidFill>
                <a:latin typeface="Petrona" pitchFamily="34" charset="0"/>
                <a:ea typeface="Petrona" pitchFamily="34" charset="-122"/>
                <a:cs typeface="Petrona" pitchFamily="34" charset="-120"/>
              </a:rPr>
              <a:t>4</a:t>
            </a:r>
            <a:endParaRPr lang="en-US" sz="2850" dirty="0"/>
          </a:p>
        </p:txBody>
      </p:sp>
      <p:sp>
        <p:nvSpPr>
          <p:cNvPr id="22" name="Text 20"/>
          <p:cNvSpPr/>
          <p:nvPr/>
        </p:nvSpPr>
        <p:spPr>
          <a:xfrm>
            <a:off x="8523803" y="5096589"/>
            <a:ext cx="3021449" cy="377666"/>
          </a:xfrm>
          <a:prstGeom prst="rect">
            <a:avLst/>
          </a:prstGeom>
          <a:noFill/>
          <a:ln/>
        </p:spPr>
        <p:txBody>
          <a:bodyPr wrap="none" lIns="0" tIns="0" rIns="0" bIns="0" rtlCol="0" anchor="t"/>
          <a:lstStyle/>
          <a:p>
            <a:pPr algn="l" indent="0" marL="0">
              <a:lnSpc>
                <a:spcPts val="2950"/>
              </a:lnSpc>
              <a:buNone/>
            </a:pPr>
            <a:r>
              <a:rPr lang="en-US" sz="2350" b="1" spc="-48" kern="0" dirty="0">
                <a:solidFill>
                  <a:srgbClr val="272525"/>
                </a:solidFill>
                <a:latin typeface="Petrona" pitchFamily="34" charset="0"/>
                <a:ea typeface="Petrona" pitchFamily="34" charset="-122"/>
                <a:cs typeface="Petrona" pitchFamily="34" charset="-120"/>
              </a:rPr>
              <a:t>History Service</a:t>
            </a:r>
            <a:endParaRPr lang="en-US" sz="2350" dirty="0"/>
          </a:p>
        </p:txBody>
      </p:sp>
      <p:sp>
        <p:nvSpPr>
          <p:cNvPr id="23" name="Text 21"/>
          <p:cNvSpPr/>
          <p:nvPr/>
        </p:nvSpPr>
        <p:spPr>
          <a:xfrm>
            <a:off x="8523803" y="5606058"/>
            <a:ext cx="5337572" cy="703183"/>
          </a:xfrm>
          <a:prstGeom prst="rect">
            <a:avLst/>
          </a:prstGeom>
          <a:noFill/>
          <a:ln/>
        </p:spPr>
        <p:txBody>
          <a:bodyPr wrap="square" lIns="0" tIns="0" rIns="0" bIns="0" rtlCol="0" anchor="t"/>
          <a:lstStyle/>
          <a:p>
            <a:pPr algn="l" indent="0" marL="0">
              <a:lnSpc>
                <a:spcPts val="2750"/>
              </a:lnSpc>
              <a:buNone/>
            </a:pPr>
            <a:r>
              <a:rPr lang="en-US" sz="1700" spc="-35" kern="0" dirty="0">
                <a:solidFill>
                  <a:srgbClr val="272525"/>
                </a:solidFill>
                <a:latin typeface="Inter" pitchFamily="34" charset="0"/>
                <a:ea typeface="Inter" pitchFamily="34" charset="-122"/>
                <a:cs typeface="Inter" pitchFamily="34" charset="-120"/>
              </a:rPr>
              <a:t>Stores and retrieves historical carbon emissions data for each user.</a:t>
            </a:r>
            <a:endParaRPr lang="en-US" sz="1700" dirty="0"/>
          </a:p>
        </p:txBody>
      </p:sp>
      <p:sp>
        <p:nvSpPr>
          <p:cNvPr id="24" name="Shape 22"/>
          <p:cNvSpPr/>
          <p:nvPr/>
        </p:nvSpPr>
        <p:spPr>
          <a:xfrm>
            <a:off x="6329482" y="6344841"/>
            <a:ext cx="769025" cy="30480"/>
          </a:xfrm>
          <a:prstGeom prst="roundRect">
            <a:avLst>
              <a:gd name="adj" fmla="val 302805"/>
            </a:avLst>
          </a:prstGeom>
          <a:solidFill>
            <a:srgbClr val="C6BDDA"/>
          </a:solidFill>
          <a:ln/>
        </p:spPr>
      </p:sp>
      <p:sp>
        <p:nvSpPr>
          <p:cNvPr id="25" name="Shape 23"/>
          <p:cNvSpPr/>
          <p:nvPr/>
        </p:nvSpPr>
        <p:spPr>
          <a:xfrm>
            <a:off x="7068026" y="6112907"/>
            <a:ext cx="494348" cy="494348"/>
          </a:xfrm>
          <a:prstGeom prst="roundRect">
            <a:avLst>
              <a:gd name="adj" fmla="val 18670"/>
            </a:avLst>
          </a:prstGeom>
          <a:solidFill>
            <a:srgbClr val="E0D7F4"/>
          </a:solidFill>
          <a:ln w="7620">
            <a:solidFill>
              <a:srgbClr val="C6BDDA"/>
            </a:solidFill>
            <a:prstDash val="solid"/>
          </a:ln>
        </p:spPr>
      </p:sp>
      <p:sp>
        <p:nvSpPr>
          <p:cNvPr id="26" name="Text 24"/>
          <p:cNvSpPr/>
          <p:nvPr/>
        </p:nvSpPr>
        <p:spPr>
          <a:xfrm>
            <a:off x="7215783" y="6178748"/>
            <a:ext cx="198715" cy="362545"/>
          </a:xfrm>
          <a:prstGeom prst="rect">
            <a:avLst/>
          </a:prstGeom>
          <a:noFill/>
          <a:ln/>
        </p:spPr>
        <p:txBody>
          <a:bodyPr wrap="none" lIns="0" tIns="0" rIns="0" bIns="0" rtlCol="0" anchor="t"/>
          <a:lstStyle/>
          <a:p>
            <a:pPr algn="ctr" indent="0" marL="0">
              <a:lnSpc>
                <a:spcPts val="2850"/>
              </a:lnSpc>
              <a:buNone/>
            </a:pPr>
            <a:r>
              <a:rPr lang="en-US" sz="2850" b="1" spc="-57" kern="0" dirty="0">
                <a:solidFill>
                  <a:srgbClr val="272525"/>
                </a:solidFill>
                <a:latin typeface="Petrona" pitchFamily="34" charset="0"/>
                <a:ea typeface="Petrona" pitchFamily="34" charset="-122"/>
                <a:cs typeface="Petrona" pitchFamily="34" charset="-120"/>
              </a:rPr>
              <a:t>5</a:t>
            </a:r>
            <a:endParaRPr lang="en-US" sz="2850" dirty="0"/>
          </a:p>
        </p:txBody>
      </p:sp>
      <p:sp>
        <p:nvSpPr>
          <p:cNvPr id="27" name="Text 25"/>
          <p:cNvSpPr/>
          <p:nvPr/>
        </p:nvSpPr>
        <p:spPr>
          <a:xfrm>
            <a:off x="3085147" y="6085403"/>
            <a:ext cx="3021449" cy="377666"/>
          </a:xfrm>
          <a:prstGeom prst="rect">
            <a:avLst/>
          </a:prstGeom>
          <a:noFill/>
          <a:ln/>
        </p:spPr>
        <p:txBody>
          <a:bodyPr wrap="none" lIns="0" tIns="0" rIns="0" bIns="0" rtlCol="0" anchor="t"/>
          <a:lstStyle/>
          <a:p>
            <a:pPr algn="r" indent="0" marL="0">
              <a:lnSpc>
                <a:spcPts val="2950"/>
              </a:lnSpc>
              <a:buNone/>
            </a:pPr>
            <a:r>
              <a:rPr lang="en-US" sz="2350" b="1" spc="-48" kern="0" dirty="0">
                <a:solidFill>
                  <a:srgbClr val="272525"/>
                </a:solidFill>
                <a:latin typeface="Petrona" pitchFamily="34" charset="0"/>
                <a:ea typeface="Petrona" pitchFamily="34" charset="-122"/>
                <a:cs typeface="Petrona" pitchFamily="34" charset="-120"/>
              </a:rPr>
              <a:t>Reporting Service</a:t>
            </a:r>
            <a:endParaRPr lang="en-US" sz="2350" dirty="0"/>
          </a:p>
        </p:txBody>
      </p:sp>
      <p:sp>
        <p:nvSpPr>
          <p:cNvPr id="28" name="Text 26"/>
          <p:cNvSpPr/>
          <p:nvPr/>
        </p:nvSpPr>
        <p:spPr>
          <a:xfrm>
            <a:off x="769025" y="6594872"/>
            <a:ext cx="5337572" cy="703183"/>
          </a:xfrm>
          <a:prstGeom prst="rect">
            <a:avLst/>
          </a:prstGeom>
          <a:noFill/>
          <a:ln/>
        </p:spPr>
        <p:txBody>
          <a:bodyPr wrap="square" lIns="0" tIns="0" rIns="0" bIns="0" rtlCol="0" anchor="t"/>
          <a:lstStyle/>
          <a:p>
            <a:pPr algn="r" indent="0" marL="0">
              <a:lnSpc>
                <a:spcPts val="2750"/>
              </a:lnSpc>
              <a:buNone/>
            </a:pPr>
            <a:r>
              <a:rPr lang="en-US" sz="1700" spc="-35" kern="0" dirty="0">
                <a:solidFill>
                  <a:srgbClr val="272525"/>
                </a:solidFill>
                <a:latin typeface="Inter" pitchFamily="34" charset="0"/>
                <a:ea typeface="Inter" pitchFamily="34" charset="-122"/>
                <a:cs typeface="Inter" pitchFamily="34" charset="-120"/>
              </a:rPr>
              <a:t>Generates reports and visualizations based on user emissions data.</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72095" y="384810"/>
            <a:ext cx="3839051" cy="479822"/>
          </a:xfrm>
          <a:prstGeom prst="rect">
            <a:avLst/>
          </a:prstGeom>
          <a:noFill/>
          <a:ln/>
        </p:spPr>
        <p:txBody>
          <a:bodyPr wrap="none" lIns="0" tIns="0" rIns="0" bIns="0" rtlCol="0" anchor="t"/>
          <a:lstStyle/>
          <a:p>
            <a:pPr indent="0" marL="0">
              <a:lnSpc>
                <a:spcPts val="3750"/>
              </a:lnSpc>
              <a:buNone/>
            </a:pPr>
            <a:r>
              <a:rPr lang="en-US" sz="3000" b="1" spc="-60" kern="0" dirty="0">
                <a:solidFill>
                  <a:srgbClr val="F95F88"/>
                </a:solidFill>
                <a:latin typeface="Petrona" pitchFamily="34" charset="0"/>
                <a:ea typeface="Petrona" pitchFamily="34" charset="-122"/>
                <a:cs typeface="Petrona" pitchFamily="34" charset="-120"/>
              </a:rPr>
              <a:t>High-Level Design: </a:t>
            </a:r>
            <a:endParaRPr lang="en-US" sz="3000" dirty="0"/>
          </a:p>
        </p:txBody>
      </p:sp>
      <p:pic>
        <p:nvPicPr>
          <p:cNvPr id="3" name="Image 0" descr="preencoded.png">    </p:cNvPr>
          <p:cNvPicPr>
            <a:picLocks noChangeAspect="1"/>
          </p:cNvPicPr>
          <p:nvPr/>
        </p:nvPicPr>
        <p:blipFill>
          <a:blip r:embed="rId1"/>
          <a:stretch>
            <a:fillRect/>
          </a:stretch>
        </p:blipFill>
        <p:spPr>
          <a:xfrm>
            <a:off x="572095" y="1143833"/>
            <a:ext cx="697944" cy="1116806"/>
          </a:xfrm>
          <a:prstGeom prst="rect">
            <a:avLst/>
          </a:prstGeom>
        </p:spPr>
      </p:pic>
      <p:sp>
        <p:nvSpPr>
          <p:cNvPr id="4" name="Text 1"/>
          <p:cNvSpPr/>
          <p:nvPr/>
        </p:nvSpPr>
        <p:spPr>
          <a:xfrm>
            <a:off x="1479352" y="1283375"/>
            <a:ext cx="1919526" cy="239911"/>
          </a:xfrm>
          <a:prstGeom prst="rect">
            <a:avLst/>
          </a:prstGeom>
          <a:noFill/>
          <a:ln/>
        </p:spPr>
        <p:txBody>
          <a:bodyPr wrap="none" lIns="0" tIns="0" rIns="0" bIns="0" rtlCol="0" anchor="t"/>
          <a:lstStyle/>
          <a:p>
            <a:pPr algn="l" indent="0" marL="0">
              <a:lnSpc>
                <a:spcPts val="1850"/>
              </a:lnSpc>
              <a:buNone/>
            </a:pPr>
            <a:r>
              <a:rPr lang="en-US" sz="1500" b="1" spc="-30" kern="0" dirty="0">
                <a:solidFill>
                  <a:srgbClr val="272525"/>
                </a:solidFill>
                <a:latin typeface="Petrona" pitchFamily="34" charset="0"/>
                <a:ea typeface="Petrona" pitchFamily="34" charset="-122"/>
                <a:cs typeface="Petrona" pitchFamily="34" charset="-120"/>
              </a:rPr>
              <a:t>User Logs In</a:t>
            </a:r>
            <a:endParaRPr lang="en-US" sz="1500" dirty="0"/>
          </a:p>
        </p:txBody>
      </p:sp>
      <p:sp>
        <p:nvSpPr>
          <p:cNvPr id="5" name="Text 2"/>
          <p:cNvSpPr/>
          <p:nvPr/>
        </p:nvSpPr>
        <p:spPr>
          <a:xfrm>
            <a:off x="1479352" y="1606987"/>
            <a:ext cx="12578953" cy="223361"/>
          </a:xfrm>
          <a:prstGeom prst="rect">
            <a:avLst/>
          </a:prstGeom>
          <a:noFill/>
          <a:ln/>
        </p:spPr>
        <p:txBody>
          <a:bodyPr wrap="none" lIns="0" tIns="0" rIns="0" bIns="0" rtlCol="0" anchor="t"/>
          <a:lstStyle/>
          <a:p>
            <a:pPr algn="l" indent="0" marL="0">
              <a:lnSpc>
                <a:spcPts val="1750"/>
              </a:lnSpc>
              <a:buNone/>
            </a:pPr>
            <a:r>
              <a:rPr lang="en-US" sz="1050" spc="-22" kern="0" dirty="0">
                <a:solidFill>
                  <a:srgbClr val="272525"/>
                </a:solidFill>
                <a:latin typeface="Inter" pitchFamily="34" charset="0"/>
                <a:ea typeface="Inter" pitchFamily="34" charset="-122"/>
                <a:cs typeface="Inter" pitchFamily="34" charset="-120"/>
              </a:rPr>
              <a:t>The user logs in and views their dashboard.</a:t>
            </a:r>
            <a:endParaRPr lang="en-US" sz="1050" dirty="0"/>
          </a:p>
        </p:txBody>
      </p:sp>
      <p:pic>
        <p:nvPicPr>
          <p:cNvPr id="6" name="Image 1" descr="preencoded.png">    </p:cNvPr>
          <p:cNvPicPr>
            <a:picLocks noChangeAspect="1"/>
          </p:cNvPicPr>
          <p:nvPr/>
        </p:nvPicPr>
        <p:blipFill>
          <a:blip r:embed="rId2"/>
          <a:stretch>
            <a:fillRect/>
          </a:stretch>
        </p:blipFill>
        <p:spPr>
          <a:xfrm>
            <a:off x="572095" y="2260640"/>
            <a:ext cx="697944" cy="1116806"/>
          </a:xfrm>
          <a:prstGeom prst="rect">
            <a:avLst/>
          </a:prstGeom>
        </p:spPr>
      </p:pic>
      <p:sp>
        <p:nvSpPr>
          <p:cNvPr id="7" name="Text 3"/>
          <p:cNvSpPr/>
          <p:nvPr/>
        </p:nvSpPr>
        <p:spPr>
          <a:xfrm>
            <a:off x="1479352" y="2400181"/>
            <a:ext cx="2109907" cy="239911"/>
          </a:xfrm>
          <a:prstGeom prst="rect">
            <a:avLst/>
          </a:prstGeom>
          <a:noFill/>
          <a:ln/>
        </p:spPr>
        <p:txBody>
          <a:bodyPr wrap="none" lIns="0" tIns="0" rIns="0" bIns="0" rtlCol="0" anchor="t"/>
          <a:lstStyle/>
          <a:p>
            <a:pPr algn="l" indent="0" marL="0">
              <a:lnSpc>
                <a:spcPts val="1850"/>
              </a:lnSpc>
              <a:buNone/>
            </a:pPr>
            <a:r>
              <a:rPr lang="en-US" sz="1500" b="1" spc="-30" kern="0" dirty="0">
                <a:solidFill>
                  <a:srgbClr val="272525"/>
                </a:solidFill>
                <a:latin typeface="Petrona" pitchFamily="34" charset="0"/>
                <a:ea typeface="Petrona" pitchFamily="34" charset="-122"/>
                <a:cs typeface="Petrona" pitchFamily="34" charset="-120"/>
              </a:rPr>
              <a:t>User Enters Activity Data</a:t>
            </a:r>
            <a:endParaRPr lang="en-US" sz="1500" dirty="0"/>
          </a:p>
        </p:txBody>
      </p:sp>
      <p:sp>
        <p:nvSpPr>
          <p:cNvPr id="8" name="Text 4"/>
          <p:cNvSpPr/>
          <p:nvPr/>
        </p:nvSpPr>
        <p:spPr>
          <a:xfrm>
            <a:off x="1479352" y="2723793"/>
            <a:ext cx="12578953" cy="223361"/>
          </a:xfrm>
          <a:prstGeom prst="rect">
            <a:avLst/>
          </a:prstGeom>
          <a:noFill/>
          <a:ln/>
        </p:spPr>
        <p:txBody>
          <a:bodyPr wrap="none" lIns="0" tIns="0" rIns="0" bIns="0" rtlCol="0" anchor="t"/>
          <a:lstStyle/>
          <a:p>
            <a:pPr algn="l" indent="0" marL="0">
              <a:lnSpc>
                <a:spcPts val="1750"/>
              </a:lnSpc>
              <a:buNone/>
            </a:pPr>
            <a:r>
              <a:rPr lang="en-US" sz="1050" spc="-22" kern="0" dirty="0">
                <a:solidFill>
                  <a:srgbClr val="272525"/>
                </a:solidFill>
                <a:latin typeface="Inter" pitchFamily="34" charset="0"/>
                <a:ea typeface="Inter" pitchFamily="34" charset="-122"/>
                <a:cs typeface="Inter" pitchFamily="34" charset="-120"/>
              </a:rPr>
              <a:t>The user enters activity data (e.g., electricity usage, travel data).</a:t>
            </a:r>
            <a:endParaRPr lang="en-US" sz="1050" dirty="0"/>
          </a:p>
        </p:txBody>
      </p:sp>
      <p:pic>
        <p:nvPicPr>
          <p:cNvPr id="9" name="Image 2" descr="preencoded.png">    </p:cNvPr>
          <p:cNvPicPr>
            <a:picLocks noChangeAspect="1"/>
          </p:cNvPicPr>
          <p:nvPr/>
        </p:nvPicPr>
        <p:blipFill>
          <a:blip r:embed="rId3"/>
          <a:stretch>
            <a:fillRect/>
          </a:stretch>
        </p:blipFill>
        <p:spPr>
          <a:xfrm>
            <a:off x="572095" y="3377446"/>
            <a:ext cx="697944" cy="1116806"/>
          </a:xfrm>
          <a:prstGeom prst="rect">
            <a:avLst/>
          </a:prstGeom>
        </p:spPr>
      </p:pic>
      <p:sp>
        <p:nvSpPr>
          <p:cNvPr id="10" name="Text 5"/>
          <p:cNvSpPr/>
          <p:nvPr/>
        </p:nvSpPr>
        <p:spPr>
          <a:xfrm>
            <a:off x="1479352" y="3516987"/>
            <a:ext cx="2437328" cy="239911"/>
          </a:xfrm>
          <a:prstGeom prst="rect">
            <a:avLst/>
          </a:prstGeom>
          <a:noFill/>
          <a:ln/>
        </p:spPr>
        <p:txBody>
          <a:bodyPr wrap="none" lIns="0" tIns="0" rIns="0" bIns="0" rtlCol="0" anchor="t"/>
          <a:lstStyle/>
          <a:p>
            <a:pPr algn="l" indent="0" marL="0">
              <a:lnSpc>
                <a:spcPts val="1850"/>
              </a:lnSpc>
              <a:buNone/>
            </a:pPr>
            <a:r>
              <a:rPr lang="en-US" sz="1500" b="1" spc="-30" kern="0" dirty="0">
                <a:solidFill>
                  <a:srgbClr val="272525"/>
                </a:solidFill>
                <a:latin typeface="Petrona" pitchFamily="34" charset="0"/>
                <a:ea typeface="Petrona" pitchFamily="34" charset="-122"/>
                <a:cs typeface="Petrona" pitchFamily="34" charset="-120"/>
              </a:rPr>
              <a:t>System Calculates Emissions</a:t>
            </a:r>
            <a:endParaRPr lang="en-US" sz="1500" dirty="0"/>
          </a:p>
        </p:txBody>
      </p:sp>
      <p:sp>
        <p:nvSpPr>
          <p:cNvPr id="11" name="Text 6"/>
          <p:cNvSpPr/>
          <p:nvPr/>
        </p:nvSpPr>
        <p:spPr>
          <a:xfrm>
            <a:off x="1479352" y="3840599"/>
            <a:ext cx="12578953" cy="223361"/>
          </a:xfrm>
          <a:prstGeom prst="rect">
            <a:avLst/>
          </a:prstGeom>
          <a:noFill/>
          <a:ln/>
        </p:spPr>
        <p:txBody>
          <a:bodyPr wrap="none" lIns="0" tIns="0" rIns="0" bIns="0" rtlCol="0" anchor="t"/>
          <a:lstStyle/>
          <a:p>
            <a:pPr algn="l" indent="0" marL="0">
              <a:lnSpc>
                <a:spcPts val="1750"/>
              </a:lnSpc>
              <a:buNone/>
            </a:pPr>
            <a:r>
              <a:rPr lang="en-US" sz="1050" spc="-22" kern="0" dirty="0">
                <a:solidFill>
                  <a:srgbClr val="272525"/>
                </a:solidFill>
                <a:latin typeface="Inter" pitchFamily="34" charset="0"/>
                <a:ea typeface="Inter" pitchFamily="34" charset="-122"/>
                <a:cs typeface="Inter" pitchFamily="34" charset="-120"/>
              </a:rPr>
              <a:t>The system calculates the corresponding carbon emissions.</a:t>
            </a:r>
            <a:endParaRPr lang="en-US" sz="1050" dirty="0"/>
          </a:p>
        </p:txBody>
      </p:sp>
      <p:pic>
        <p:nvPicPr>
          <p:cNvPr id="12" name="Image 3" descr="preencoded.png">    </p:cNvPr>
          <p:cNvPicPr>
            <a:picLocks noChangeAspect="1"/>
          </p:cNvPicPr>
          <p:nvPr/>
        </p:nvPicPr>
        <p:blipFill>
          <a:blip r:embed="rId4"/>
          <a:stretch>
            <a:fillRect/>
          </a:stretch>
        </p:blipFill>
        <p:spPr>
          <a:xfrm>
            <a:off x="572095" y="4494252"/>
            <a:ext cx="697944" cy="1116806"/>
          </a:xfrm>
          <a:prstGeom prst="rect">
            <a:avLst/>
          </a:prstGeom>
        </p:spPr>
      </p:pic>
      <p:sp>
        <p:nvSpPr>
          <p:cNvPr id="13" name="Text 7"/>
          <p:cNvSpPr/>
          <p:nvPr/>
        </p:nvSpPr>
        <p:spPr>
          <a:xfrm>
            <a:off x="1479352" y="4633793"/>
            <a:ext cx="2893219" cy="239911"/>
          </a:xfrm>
          <a:prstGeom prst="rect">
            <a:avLst/>
          </a:prstGeom>
          <a:noFill/>
          <a:ln/>
        </p:spPr>
        <p:txBody>
          <a:bodyPr wrap="none" lIns="0" tIns="0" rIns="0" bIns="0" rtlCol="0" anchor="t"/>
          <a:lstStyle/>
          <a:p>
            <a:pPr algn="l" indent="0" marL="0">
              <a:lnSpc>
                <a:spcPts val="1850"/>
              </a:lnSpc>
              <a:buNone/>
            </a:pPr>
            <a:r>
              <a:rPr lang="en-US" sz="1500" b="1" spc="-30" kern="0" dirty="0">
                <a:solidFill>
                  <a:srgbClr val="272525"/>
                </a:solidFill>
                <a:latin typeface="Petrona" pitchFamily="34" charset="0"/>
                <a:ea typeface="Petrona" pitchFamily="34" charset="-122"/>
                <a:cs typeface="Petrona" pitchFamily="34" charset="-120"/>
              </a:rPr>
              <a:t>System Updates Emissions Record</a:t>
            </a:r>
            <a:endParaRPr lang="en-US" sz="1500" dirty="0"/>
          </a:p>
        </p:txBody>
      </p:sp>
      <p:sp>
        <p:nvSpPr>
          <p:cNvPr id="14" name="Text 8"/>
          <p:cNvSpPr/>
          <p:nvPr/>
        </p:nvSpPr>
        <p:spPr>
          <a:xfrm>
            <a:off x="1479352" y="4957405"/>
            <a:ext cx="12578953" cy="223361"/>
          </a:xfrm>
          <a:prstGeom prst="rect">
            <a:avLst/>
          </a:prstGeom>
          <a:noFill/>
          <a:ln/>
        </p:spPr>
        <p:txBody>
          <a:bodyPr wrap="none" lIns="0" tIns="0" rIns="0" bIns="0" rtlCol="0" anchor="t"/>
          <a:lstStyle/>
          <a:p>
            <a:pPr algn="l" indent="0" marL="0">
              <a:lnSpc>
                <a:spcPts val="1750"/>
              </a:lnSpc>
              <a:buNone/>
            </a:pPr>
            <a:r>
              <a:rPr lang="en-US" sz="1050" spc="-22" kern="0" dirty="0">
                <a:solidFill>
                  <a:srgbClr val="272525"/>
                </a:solidFill>
                <a:latin typeface="Inter" pitchFamily="34" charset="0"/>
                <a:ea typeface="Inter" pitchFamily="34" charset="-122"/>
                <a:cs typeface="Inter" pitchFamily="34" charset="-120"/>
              </a:rPr>
              <a:t>The system updates the carbon emissions record.</a:t>
            </a:r>
            <a:endParaRPr lang="en-US" sz="1050" dirty="0"/>
          </a:p>
        </p:txBody>
      </p:sp>
      <p:pic>
        <p:nvPicPr>
          <p:cNvPr id="15" name="Image 4" descr="preencoded.png">    </p:cNvPr>
          <p:cNvPicPr>
            <a:picLocks noChangeAspect="1"/>
          </p:cNvPicPr>
          <p:nvPr/>
        </p:nvPicPr>
        <p:blipFill>
          <a:blip r:embed="rId5"/>
          <a:stretch>
            <a:fillRect/>
          </a:stretch>
        </p:blipFill>
        <p:spPr>
          <a:xfrm>
            <a:off x="572095" y="5611058"/>
            <a:ext cx="697944" cy="1116806"/>
          </a:xfrm>
          <a:prstGeom prst="rect">
            <a:avLst/>
          </a:prstGeom>
        </p:spPr>
      </p:pic>
      <p:sp>
        <p:nvSpPr>
          <p:cNvPr id="16" name="Text 9"/>
          <p:cNvSpPr/>
          <p:nvPr/>
        </p:nvSpPr>
        <p:spPr>
          <a:xfrm>
            <a:off x="1479352" y="5750600"/>
            <a:ext cx="1919526" cy="239911"/>
          </a:xfrm>
          <a:prstGeom prst="rect">
            <a:avLst/>
          </a:prstGeom>
          <a:noFill/>
          <a:ln/>
        </p:spPr>
        <p:txBody>
          <a:bodyPr wrap="none" lIns="0" tIns="0" rIns="0" bIns="0" rtlCol="0" anchor="t"/>
          <a:lstStyle/>
          <a:p>
            <a:pPr algn="l" indent="0" marL="0">
              <a:lnSpc>
                <a:spcPts val="1850"/>
              </a:lnSpc>
              <a:buNone/>
            </a:pPr>
            <a:r>
              <a:rPr lang="en-US" sz="1500" b="1" spc="-30" kern="0" dirty="0">
                <a:solidFill>
                  <a:srgbClr val="272525"/>
                </a:solidFill>
                <a:latin typeface="Petrona" pitchFamily="34" charset="0"/>
                <a:ea typeface="Petrona" pitchFamily="34" charset="-122"/>
                <a:cs typeface="Petrona" pitchFamily="34" charset="-120"/>
              </a:rPr>
              <a:t>User Requests Report</a:t>
            </a:r>
            <a:endParaRPr lang="en-US" sz="1500" dirty="0"/>
          </a:p>
        </p:txBody>
      </p:sp>
      <p:sp>
        <p:nvSpPr>
          <p:cNvPr id="17" name="Text 10"/>
          <p:cNvSpPr/>
          <p:nvPr/>
        </p:nvSpPr>
        <p:spPr>
          <a:xfrm>
            <a:off x="1479352" y="6074212"/>
            <a:ext cx="12578953" cy="223361"/>
          </a:xfrm>
          <a:prstGeom prst="rect">
            <a:avLst/>
          </a:prstGeom>
          <a:noFill/>
          <a:ln/>
        </p:spPr>
        <p:txBody>
          <a:bodyPr wrap="none" lIns="0" tIns="0" rIns="0" bIns="0" rtlCol="0" anchor="t"/>
          <a:lstStyle/>
          <a:p>
            <a:pPr algn="l" indent="0" marL="0">
              <a:lnSpc>
                <a:spcPts val="1750"/>
              </a:lnSpc>
              <a:buNone/>
            </a:pPr>
            <a:r>
              <a:rPr lang="en-US" sz="1050" spc="-22" kern="0" dirty="0">
                <a:solidFill>
                  <a:srgbClr val="272525"/>
                </a:solidFill>
                <a:latin typeface="Inter" pitchFamily="34" charset="0"/>
                <a:ea typeface="Inter" pitchFamily="34" charset="-122"/>
                <a:cs typeface="Inter" pitchFamily="34" charset="-120"/>
              </a:rPr>
              <a:t>The user requests an emission report.</a:t>
            </a:r>
            <a:endParaRPr lang="en-US" sz="1050" dirty="0"/>
          </a:p>
        </p:txBody>
      </p:sp>
      <p:pic>
        <p:nvPicPr>
          <p:cNvPr id="18" name="Image 5" descr="preencoded.png">    </p:cNvPr>
          <p:cNvPicPr>
            <a:picLocks noChangeAspect="1"/>
          </p:cNvPicPr>
          <p:nvPr/>
        </p:nvPicPr>
        <p:blipFill>
          <a:blip r:embed="rId6"/>
          <a:stretch>
            <a:fillRect/>
          </a:stretch>
        </p:blipFill>
        <p:spPr>
          <a:xfrm>
            <a:off x="572095" y="6727865"/>
            <a:ext cx="697944" cy="1116806"/>
          </a:xfrm>
          <a:prstGeom prst="rect">
            <a:avLst/>
          </a:prstGeom>
        </p:spPr>
      </p:pic>
      <p:sp>
        <p:nvSpPr>
          <p:cNvPr id="19" name="Text 11"/>
          <p:cNvSpPr/>
          <p:nvPr/>
        </p:nvSpPr>
        <p:spPr>
          <a:xfrm>
            <a:off x="1479352" y="6867406"/>
            <a:ext cx="2103358" cy="239911"/>
          </a:xfrm>
          <a:prstGeom prst="rect">
            <a:avLst/>
          </a:prstGeom>
          <a:noFill/>
          <a:ln/>
        </p:spPr>
        <p:txBody>
          <a:bodyPr wrap="none" lIns="0" tIns="0" rIns="0" bIns="0" rtlCol="0" anchor="t"/>
          <a:lstStyle/>
          <a:p>
            <a:pPr algn="l" indent="0" marL="0">
              <a:lnSpc>
                <a:spcPts val="1850"/>
              </a:lnSpc>
              <a:buNone/>
            </a:pPr>
            <a:r>
              <a:rPr lang="en-US" sz="1500" b="1" spc="-30" kern="0" dirty="0">
                <a:solidFill>
                  <a:srgbClr val="272525"/>
                </a:solidFill>
                <a:latin typeface="Petrona" pitchFamily="34" charset="0"/>
                <a:ea typeface="Petrona" pitchFamily="34" charset="-122"/>
                <a:cs typeface="Petrona" pitchFamily="34" charset="-120"/>
              </a:rPr>
              <a:t>System Generates Report</a:t>
            </a:r>
            <a:endParaRPr lang="en-US" sz="1500" dirty="0"/>
          </a:p>
        </p:txBody>
      </p:sp>
      <p:sp>
        <p:nvSpPr>
          <p:cNvPr id="20" name="Text 12"/>
          <p:cNvSpPr/>
          <p:nvPr/>
        </p:nvSpPr>
        <p:spPr>
          <a:xfrm>
            <a:off x="1479352" y="7191018"/>
            <a:ext cx="12578953" cy="223361"/>
          </a:xfrm>
          <a:prstGeom prst="rect">
            <a:avLst/>
          </a:prstGeom>
          <a:noFill/>
          <a:ln/>
        </p:spPr>
        <p:txBody>
          <a:bodyPr wrap="none" lIns="0" tIns="0" rIns="0" bIns="0" rtlCol="0" anchor="t"/>
          <a:lstStyle/>
          <a:p>
            <a:pPr algn="l" indent="0" marL="0">
              <a:lnSpc>
                <a:spcPts val="1750"/>
              </a:lnSpc>
              <a:buNone/>
            </a:pPr>
            <a:r>
              <a:rPr lang="en-US" sz="1050" spc="-22" kern="0" dirty="0">
                <a:solidFill>
                  <a:srgbClr val="272525"/>
                </a:solidFill>
                <a:latin typeface="Inter" pitchFamily="34" charset="0"/>
                <a:ea typeface="Inter" pitchFamily="34" charset="-122"/>
                <a:cs typeface="Inter" pitchFamily="34" charset="-120"/>
              </a:rPr>
              <a:t>The system generates and displays the report.</a:t>
            </a:r>
            <a:endParaRPr lang="en-US" sz="10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32948"/>
          </a:xfrm>
          <a:prstGeom prst="rect">
            <a:avLst/>
          </a:prstGeom>
        </p:spPr>
      </p:pic>
      <p:pic>
        <p:nvPicPr>
          <p:cNvPr id="3" name="Image 1" descr="preencoded.png">    </p:cNvPr>
          <p:cNvPicPr>
            <a:picLocks noChangeAspect="1"/>
          </p:cNvPicPr>
          <p:nvPr/>
        </p:nvPicPr>
        <p:blipFill>
          <a:blip r:embed="rId2"/>
          <a:stretch>
            <a:fillRect/>
          </a:stretch>
        </p:blipFill>
        <p:spPr>
          <a:xfrm>
            <a:off x="5905024" y="263247"/>
            <a:ext cx="2820353" cy="2106454"/>
          </a:xfrm>
          <a:prstGeom prst="rect">
            <a:avLst/>
          </a:prstGeom>
        </p:spPr>
      </p:pic>
      <p:sp>
        <p:nvSpPr>
          <p:cNvPr id="4" name="Text 0"/>
          <p:cNvSpPr/>
          <p:nvPr/>
        </p:nvSpPr>
        <p:spPr>
          <a:xfrm>
            <a:off x="737235" y="3331964"/>
            <a:ext cx="13155930" cy="1448038"/>
          </a:xfrm>
          <a:prstGeom prst="rect">
            <a:avLst/>
          </a:prstGeom>
          <a:noFill/>
          <a:ln/>
        </p:spPr>
        <p:txBody>
          <a:bodyPr wrap="square" lIns="0" tIns="0" rIns="0" bIns="0" rtlCol="0" anchor="t"/>
          <a:lstStyle/>
          <a:p>
            <a:pPr indent="0" marL="0">
              <a:lnSpc>
                <a:spcPts val="5700"/>
              </a:lnSpc>
              <a:buNone/>
            </a:pPr>
            <a:r>
              <a:rPr lang="en-US" sz="4550" b="1" spc="-91" kern="0" dirty="0">
                <a:solidFill>
                  <a:srgbClr val="F95F88"/>
                </a:solidFill>
                <a:latin typeface="Petrona" pitchFamily="34" charset="0"/>
                <a:ea typeface="Petrona" pitchFamily="34" charset="-122"/>
                <a:cs typeface="Petrona" pitchFamily="34" charset="-120"/>
              </a:rPr>
              <a:t>Low-Level Design: Detailed Component Specification</a:t>
            </a:r>
            <a:endParaRPr lang="en-US" sz="4550" dirty="0"/>
          </a:p>
        </p:txBody>
      </p:sp>
      <p:sp>
        <p:nvSpPr>
          <p:cNvPr id="5" name="Shape 1"/>
          <p:cNvSpPr/>
          <p:nvPr/>
        </p:nvSpPr>
        <p:spPr>
          <a:xfrm>
            <a:off x="737235" y="5095875"/>
            <a:ext cx="13155930" cy="2434590"/>
          </a:xfrm>
          <a:prstGeom prst="roundRect">
            <a:avLst>
              <a:gd name="adj" fmla="val 3634"/>
            </a:avLst>
          </a:prstGeom>
          <a:noFill/>
          <a:ln w="7620">
            <a:solidFill>
              <a:srgbClr val="000000">
                <a:alpha val="8000"/>
              </a:srgbClr>
            </a:solidFill>
            <a:prstDash val="solid"/>
          </a:ln>
        </p:spPr>
      </p:sp>
      <p:sp>
        <p:nvSpPr>
          <p:cNvPr id="6" name="Shape 2"/>
          <p:cNvSpPr/>
          <p:nvPr/>
        </p:nvSpPr>
        <p:spPr>
          <a:xfrm>
            <a:off x="744855" y="5103495"/>
            <a:ext cx="13140690" cy="604838"/>
          </a:xfrm>
          <a:prstGeom prst="rect">
            <a:avLst/>
          </a:prstGeom>
          <a:solidFill>
            <a:srgbClr val="FFFFFF">
              <a:alpha val="4000"/>
            </a:srgbClr>
          </a:solidFill>
          <a:ln/>
        </p:spPr>
      </p:sp>
      <p:sp>
        <p:nvSpPr>
          <p:cNvPr id="7" name="Text 3"/>
          <p:cNvSpPr/>
          <p:nvPr/>
        </p:nvSpPr>
        <p:spPr>
          <a:xfrm>
            <a:off x="955477" y="5237440"/>
            <a:ext cx="6145292" cy="336947"/>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Component</a:t>
            </a:r>
            <a:endParaRPr lang="en-US" sz="1650" dirty="0"/>
          </a:p>
        </p:txBody>
      </p:sp>
      <p:sp>
        <p:nvSpPr>
          <p:cNvPr id="8" name="Text 4"/>
          <p:cNvSpPr/>
          <p:nvPr/>
        </p:nvSpPr>
        <p:spPr>
          <a:xfrm>
            <a:off x="7529632" y="5237440"/>
            <a:ext cx="6145292" cy="336947"/>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Description</a:t>
            </a:r>
            <a:endParaRPr lang="en-US" sz="1650" dirty="0"/>
          </a:p>
        </p:txBody>
      </p:sp>
      <p:sp>
        <p:nvSpPr>
          <p:cNvPr id="9" name="Shape 5"/>
          <p:cNvSpPr/>
          <p:nvPr/>
        </p:nvSpPr>
        <p:spPr>
          <a:xfrm>
            <a:off x="744855" y="5708333"/>
            <a:ext cx="13140690" cy="604838"/>
          </a:xfrm>
          <a:prstGeom prst="rect">
            <a:avLst/>
          </a:prstGeom>
          <a:solidFill>
            <a:srgbClr val="000000">
              <a:alpha val="4000"/>
            </a:srgbClr>
          </a:solidFill>
          <a:ln/>
        </p:spPr>
      </p:sp>
      <p:sp>
        <p:nvSpPr>
          <p:cNvPr id="10" name="Text 6"/>
          <p:cNvSpPr/>
          <p:nvPr/>
        </p:nvSpPr>
        <p:spPr>
          <a:xfrm>
            <a:off x="955477" y="5842278"/>
            <a:ext cx="6145292" cy="336947"/>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Controller</a:t>
            </a:r>
            <a:endParaRPr lang="en-US" sz="1650" dirty="0"/>
          </a:p>
        </p:txBody>
      </p:sp>
      <p:sp>
        <p:nvSpPr>
          <p:cNvPr id="11" name="Text 7"/>
          <p:cNvSpPr/>
          <p:nvPr/>
        </p:nvSpPr>
        <p:spPr>
          <a:xfrm>
            <a:off x="7529632" y="5842278"/>
            <a:ext cx="6145292" cy="336947"/>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Exposes RESTful endpoints and handles HTTP requests.</a:t>
            </a:r>
            <a:endParaRPr lang="en-US" sz="1650" dirty="0"/>
          </a:p>
        </p:txBody>
      </p:sp>
      <p:sp>
        <p:nvSpPr>
          <p:cNvPr id="12" name="Shape 8"/>
          <p:cNvSpPr/>
          <p:nvPr/>
        </p:nvSpPr>
        <p:spPr>
          <a:xfrm>
            <a:off x="744855" y="6313170"/>
            <a:ext cx="13140690" cy="604838"/>
          </a:xfrm>
          <a:prstGeom prst="rect">
            <a:avLst/>
          </a:prstGeom>
          <a:solidFill>
            <a:srgbClr val="FFFFFF">
              <a:alpha val="4000"/>
            </a:srgbClr>
          </a:solidFill>
          <a:ln/>
        </p:spPr>
      </p:sp>
      <p:sp>
        <p:nvSpPr>
          <p:cNvPr id="13" name="Text 9"/>
          <p:cNvSpPr/>
          <p:nvPr/>
        </p:nvSpPr>
        <p:spPr>
          <a:xfrm>
            <a:off x="955477" y="6447115"/>
            <a:ext cx="6145292" cy="336947"/>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Service</a:t>
            </a:r>
            <a:endParaRPr lang="en-US" sz="1650" dirty="0"/>
          </a:p>
        </p:txBody>
      </p:sp>
      <p:sp>
        <p:nvSpPr>
          <p:cNvPr id="14" name="Text 10"/>
          <p:cNvSpPr/>
          <p:nvPr/>
        </p:nvSpPr>
        <p:spPr>
          <a:xfrm>
            <a:off x="7529632" y="6447115"/>
            <a:ext cx="6145292" cy="336947"/>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Contains the business logic and interacts with repositories.</a:t>
            </a:r>
            <a:endParaRPr lang="en-US" sz="1650" dirty="0"/>
          </a:p>
        </p:txBody>
      </p:sp>
      <p:sp>
        <p:nvSpPr>
          <p:cNvPr id="15" name="Shape 11"/>
          <p:cNvSpPr/>
          <p:nvPr/>
        </p:nvSpPr>
        <p:spPr>
          <a:xfrm>
            <a:off x="744855" y="6918008"/>
            <a:ext cx="13140690" cy="604838"/>
          </a:xfrm>
          <a:prstGeom prst="rect">
            <a:avLst/>
          </a:prstGeom>
          <a:solidFill>
            <a:srgbClr val="000000">
              <a:alpha val="4000"/>
            </a:srgbClr>
          </a:solidFill>
          <a:ln/>
        </p:spPr>
      </p:sp>
      <p:sp>
        <p:nvSpPr>
          <p:cNvPr id="16" name="Text 12"/>
          <p:cNvSpPr/>
          <p:nvPr/>
        </p:nvSpPr>
        <p:spPr>
          <a:xfrm>
            <a:off x="955477" y="7051953"/>
            <a:ext cx="6145292" cy="336947"/>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Repository</a:t>
            </a:r>
            <a:endParaRPr lang="en-US" sz="1650" dirty="0"/>
          </a:p>
        </p:txBody>
      </p:sp>
      <p:sp>
        <p:nvSpPr>
          <p:cNvPr id="17" name="Text 13"/>
          <p:cNvSpPr/>
          <p:nvPr/>
        </p:nvSpPr>
        <p:spPr>
          <a:xfrm>
            <a:off x="7529632" y="7051953"/>
            <a:ext cx="6145292" cy="336947"/>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Manages data persistence and retrieval from MongoDB.</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18</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2024-09-04T05:54:08Z</dcterms:created>
  <dcterms:modified xsi:type="dcterms:W3CDTF">2024-09-04T05:54:08Z</dcterms:modified>
</cp:coreProperties>
</file>